
<file path=[Content_Types].xml><?xml version="1.0" encoding="utf-8"?>
<Types xmlns="http://schemas.openxmlformats.org/package/2006/content-types">
  <Default Extension="xml" ContentType="application/xml"/>
  <Default Extension="rels" ContentType="application/vnd.openxmlformats-package.relationships+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89" r:id="rId5"/>
    <p:sldId id="274" r:id="rId6"/>
    <p:sldId id="275" r:id="rId7"/>
    <p:sldId id="293" r:id="rId8"/>
    <p:sldId id="301" r:id="rId9"/>
    <p:sldId id="263" r:id="rId10"/>
    <p:sldId id="264" r:id="rId11"/>
    <p:sldId id="265" r:id="rId12"/>
    <p:sldId id="266" r:id="rId13"/>
    <p:sldId id="267" r:id="rId14"/>
    <p:sldId id="268" r:id="rId15"/>
    <p:sldId id="269" r:id="rId16"/>
    <p:sldId id="270" r:id="rId17"/>
    <p:sldId id="271" r:id="rId18"/>
    <p:sldId id="276" r:id="rId19"/>
    <p:sldId id="277" r:id="rId20"/>
    <p:sldId id="279" r:id="rId21"/>
    <p:sldId id="280" r:id="rId22"/>
    <p:sldId id="281" r:id="rId23"/>
    <p:sldId id="282" r:id="rId24"/>
    <p:sldId id="300" r:id="rId25"/>
    <p:sldId id="272" r:id="rId26"/>
    <p:sldId id="290" r:id="rId27"/>
    <p:sldId id="283" r:id="rId28"/>
    <p:sldId id="292" r:id="rId29"/>
    <p:sldId id="258" r:id="rId30"/>
    <p:sldId id="284" r:id="rId31"/>
    <p:sldId id="291" r:id="rId32"/>
    <p:sldId id="285" r:id="rId33"/>
    <p:sldId id="294" r:id="rId34"/>
    <p:sldId id="295" r:id="rId35"/>
    <p:sldId id="296" r:id="rId36"/>
    <p:sldId id="297" r:id="rId37"/>
    <p:sldId id="298" r:id="rId38"/>
    <p:sldId id="299" r:id="rId39"/>
    <p:sldId id="273" r:id="rId40"/>
    <p:sldId id="257" r:id="rId41"/>
    <p:sldId id="259" r:id="rId42"/>
    <p:sldId id="286" r:id="rId43"/>
    <p:sldId id="288" r:id="rId44"/>
    <p:sldId id="287" r:id="rId45"/>
    <p:sldId id="302" r:id="rId46"/>
    <p:sldId id="303" r:id="rId47"/>
    <p:sldId id="304" r:id="rId48"/>
    <p:sldId id="305" r:id="rId49"/>
    <p:sldId id="306" r:id="rId50"/>
    <p:sldId id="307" r:id="rId51"/>
    <p:sldId id="309" r:id="rId52"/>
    <p:sldId id="310" r:id="rId53"/>
    <p:sldId id="311" r:id="rId54"/>
    <p:sldId id="312" r:id="rId55"/>
    <p:sldId id="313" r:id="rId56"/>
    <p:sldId id="314" r:id="rId57"/>
    <p:sldId id="315" r:id="rId58"/>
    <p:sldId id="316" r:id="rId59"/>
    <p:sldId id="317" r:id="rId60"/>
    <p:sldId id="319" r:id="rId61"/>
    <p:sldId id="320" r:id="rId62"/>
    <p:sldId id="321" r:id="rId63"/>
    <p:sldId id="322" r:id="rId64"/>
    <p:sldId id="323" r:id="rId65"/>
    <p:sldId id="318"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0"/>
    <p:restoredTop sz="94665"/>
  </p:normalViewPr>
  <p:slideViewPr>
    <p:cSldViewPr snapToGrid="0" snapToObjects="1">
      <p:cViewPr>
        <p:scale>
          <a:sx n="100" d="100"/>
          <a:sy n="100" d="100"/>
        </p:scale>
        <p:origin x="1008"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Bachelor's Degree</c:v>
                </c:pt>
                <c:pt idx="1">
                  <c:v>Bachelor's Degree plus graduate credit(s)</c:v>
                </c:pt>
                <c:pt idx="2">
                  <c:v>Master's Degree</c:v>
                </c:pt>
                <c:pt idx="3">
                  <c:v>Master's Degree plus graduate credit(s)</c:v>
                </c:pt>
              </c:strCache>
            </c:strRef>
          </c:cat>
          <c:val>
            <c:numRef>
              <c:f>Sheet1!$B$2:$B$5</c:f>
              <c:numCache>
                <c:formatCode>0.00%</c:formatCode>
                <c:ptCount val="4"/>
                <c:pt idx="0">
                  <c:v>0.235</c:v>
                </c:pt>
                <c:pt idx="1">
                  <c:v>0.235</c:v>
                </c:pt>
                <c:pt idx="2">
                  <c:v>0.118</c:v>
                </c:pt>
                <c:pt idx="3">
                  <c:v>0.412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446760526507"/>
          <c:y val="0.266789770054809"/>
          <c:w val="0.883451828692543"/>
          <c:h val="0.53969908916420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Sheet1!$A$2:$A$13</c:f>
              <c:strCache>
                <c:ptCount val="12"/>
                <c:pt idx="0">
                  <c:v>Aug.</c:v>
                </c:pt>
                <c:pt idx="1">
                  <c:v>September</c:v>
                </c:pt>
                <c:pt idx="2">
                  <c:v>November</c:v>
                </c:pt>
                <c:pt idx="3">
                  <c:v>September</c:v>
                </c:pt>
                <c:pt idx="4">
                  <c:v>October</c:v>
                </c:pt>
                <c:pt idx="5">
                  <c:v>November</c:v>
                </c:pt>
                <c:pt idx="6">
                  <c:v>December</c:v>
                </c:pt>
                <c:pt idx="7">
                  <c:v>January</c:v>
                </c:pt>
                <c:pt idx="8">
                  <c:v>Februrary</c:v>
                </c:pt>
                <c:pt idx="9">
                  <c:v>March</c:v>
                </c:pt>
                <c:pt idx="10">
                  <c:v>April</c:v>
                </c:pt>
                <c:pt idx="11">
                  <c:v>May</c:v>
                </c:pt>
              </c:strCache>
            </c:strRef>
          </c:cat>
          <c:val>
            <c:numRef>
              <c:f>Sheet1!$B$2:$B$13</c:f>
              <c:numCache>
                <c:formatCode>General</c:formatCode>
                <c:ptCount val="12"/>
                <c:pt idx="0">
                  <c:v>4.0</c:v>
                </c:pt>
                <c:pt idx="1">
                  <c:v>40.0</c:v>
                </c:pt>
                <c:pt idx="2">
                  <c:v>20.0</c:v>
                </c:pt>
                <c:pt idx="3">
                  <c:v>0.0</c:v>
                </c:pt>
                <c:pt idx="4">
                  <c:v>0.0</c:v>
                </c:pt>
                <c:pt idx="5">
                  <c:v>0.0</c:v>
                </c:pt>
                <c:pt idx="6">
                  <c:v>0.0</c:v>
                </c:pt>
                <c:pt idx="7">
                  <c:v>0.0</c:v>
                </c:pt>
                <c:pt idx="8">
                  <c:v>0.0</c:v>
                </c:pt>
                <c:pt idx="9">
                  <c:v>0.0</c:v>
                </c:pt>
                <c:pt idx="10">
                  <c:v>0.0</c:v>
                </c:pt>
                <c:pt idx="11">
                  <c:v>0.0</c:v>
                </c:pt>
              </c:numCache>
            </c:numRef>
          </c:val>
        </c:ser>
        <c:ser>
          <c:idx val="1"/>
          <c:order val="1"/>
          <c:tx>
            <c:strRef>
              <c:f>Sheet1!$C$1</c:f>
              <c:strCache>
                <c:ptCount val="1"/>
                <c:pt idx="0">
                  <c:v>Column1</c:v>
                </c:pt>
              </c:strCache>
            </c:strRef>
          </c:tx>
          <c:spPr>
            <a:solidFill>
              <a:schemeClr val="accent2"/>
            </a:solidFill>
            <a:ln>
              <a:noFill/>
            </a:ln>
            <a:effectLst/>
          </c:spPr>
          <c:invertIfNegative val="0"/>
          <c:cat>
            <c:strRef>
              <c:f>Sheet1!$A$2:$A$13</c:f>
              <c:strCache>
                <c:ptCount val="12"/>
                <c:pt idx="0">
                  <c:v>Aug.</c:v>
                </c:pt>
                <c:pt idx="1">
                  <c:v>September</c:v>
                </c:pt>
                <c:pt idx="2">
                  <c:v>November</c:v>
                </c:pt>
                <c:pt idx="3">
                  <c:v>September</c:v>
                </c:pt>
                <c:pt idx="4">
                  <c:v>October</c:v>
                </c:pt>
                <c:pt idx="5">
                  <c:v>November</c:v>
                </c:pt>
                <c:pt idx="6">
                  <c:v>December</c:v>
                </c:pt>
                <c:pt idx="7">
                  <c:v>January</c:v>
                </c:pt>
                <c:pt idx="8">
                  <c:v>Februrary</c:v>
                </c:pt>
                <c:pt idx="9">
                  <c:v>March</c:v>
                </c:pt>
                <c:pt idx="10">
                  <c:v>April</c:v>
                </c:pt>
                <c:pt idx="11">
                  <c:v>May</c:v>
                </c:pt>
              </c:strCache>
            </c:strRef>
          </c:cat>
          <c:val>
            <c:numRef>
              <c:f>Sheet1!$C$2:$C$13</c:f>
              <c:numCache>
                <c:formatCode>General</c:formatCode>
                <c:ptCount val="12"/>
              </c:numCache>
            </c:numRef>
          </c:val>
        </c:ser>
        <c:ser>
          <c:idx val="2"/>
          <c:order val="2"/>
          <c:tx>
            <c:strRef>
              <c:f>Sheet1!$D$1</c:f>
              <c:strCache>
                <c:ptCount val="1"/>
                <c:pt idx="0">
                  <c:v>Column2</c:v>
                </c:pt>
              </c:strCache>
            </c:strRef>
          </c:tx>
          <c:spPr>
            <a:solidFill>
              <a:schemeClr val="accent3"/>
            </a:solidFill>
            <a:ln>
              <a:noFill/>
            </a:ln>
            <a:effectLst/>
          </c:spPr>
          <c:invertIfNegative val="0"/>
          <c:cat>
            <c:strRef>
              <c:f>Sheet1!$A$2:$A$13</c:f>
              <c:strCache>
                <c:ptCount val="12"/>
                <c:pt idx="0">
                  <c:v>Aug.</c:v>
                </c:pt>
                <c:pt idx="1">
                  <c:v>September</c:v>
                </c:pt>
                <c:pt idx="2">
                  <c:v>November</c:v>
                </c:pt>
                <c:pt idx="3">
                  <c:v>September</c:v>
                </c:pt>
                <c:pt idx="4">
                  <c:v>October</c:v>
                </c:pt>
                <c:pt idx="5">
                  <c:v>November</c:v>
                </c:pt>
                <c:pt idx="6">
                  <c:v>December</c:v>
                </c:pt>
                <c:pt idx="7">
                  <c:v>January</c:v>
                </c:pt>
                <c:pt idx="8">
                  <c:v>Februrary</c:v>
                </c:pt>
                <c:pt idx="9">
                  <c:v>March</c:v>
                </c:pt>
                <c:pt idx="10">
                  <c:v>April</c:v>
                </c:pt>
                <c:pt idx="11">
                  <c:v>May</c:v>
                </c:pt>
              </c:strCache>
            </c:strRef>
          </c:cat>
          <c:val>
            <c:numRef>
              <c:f>Sheet1!$D$2:$D$13</c:f>
              <c:numCache>
                <c:formatCode>General</c:formatCode>
                <c:ptCount val="12"/>
              </c:numCache>
            </c:numRef>
          </c:val>
        </c:ser>
        <c:dLbls>
          <c:showLegendKey val="0"/>
          <c:showVal val="0"/>
          <c:showCatName val="0"/>
          <c:showSerName val="0"/>
          <c:showPercent val="0"/>
          <c:showBubbleSize val="0"/>
        </c:dLbls>
        <c:gapWidth val="219"/>
        <c:overlap val="-27"/>
        <c:axId val="-2100648128"/>
        <c:axId val="-2100660368"/>
      </c:barChart>
      <c:catAx>
        <c:axId val="-210064812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Months</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660368"/>
        <c:crosses val="autoZero"/>
        <c:auto val="1"/>
        <c:lblAlgn val="ctr"/>
        <c:lblOffset val="100"/>
        <c:noMultiLvlLbl val="0"/>
      </c:catAx>
      <c:valAx>
        <c:axId val="-2100660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Average Referrals Per Day</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648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Frequency</c:v>
                </c:pt>
              </c:strCache>
            </c:strRef>
          </c:tx>
          <c:spPr>
            <a:solidFill>
              <a:schemeClr val="accent1"/>
            </a:solidFill>
            <a:ln>
              <a:noFill/>
            </a:ln>
            <a:effectLst/>
          </c:spPr>
          <c:invertIfNegative val="0"/>
          <c:cat>
            <c:strRef>
              <c:f>Sheet1!$A$2:$A$19</c:f>
              <c:strCache>
                <c:ptCount val="18"/>
                <c:pt idx="0">
                  <c:v>Disrespect</c:v>
                </c:pt>
                <c:pt idx="1">
                  <c:v>Abusive Language/Inappropriate Language/Profanity</c:v>
                </c:pt>
                <c:pt idx="2">
                  <c:v>Minor-Disrespect</c:v>
                </c:pt>
                <c:pt idx="3">
                  <c:v>Minor-Disruption</c:v>
                </c:pt>
                <c:pt idx="4">
                  <c:v>Minor-Technology Violation</c:v>
                </c:pt>
                <c:pt idx="5">
                  <c:v>Other Behavior</c:v>
                </c:pt>
                <c:pt idx="6">
                  <c:v>Property Damage/Vandalism</c:v>
                </c:pt>
                <c:pt idx="7">
                  <c:v>Use/Posession of Weapons</c:v>
                </c:pt>
                <c:pt idx="8">
                  <c:v>Bomb Threat/False Alarm</c:v>
                </c:pt>
                <c:pt idx="9">
                  <c:v>Bullying</c:v>
                </c:pt>
                <c:pt idx="10">
                  <c:v>Minor-Physical Contact/Physical Aggression</c:v>
                </c:pt>
                <c:pt idx="11">
                  <c:v>Minor-Defiance</c:v>
                </c:pt>
                <c:pt idx="12">
                  <c:v>Inappropriate Locaton/Out of Bounds Area</c:v>
                </c:pt>
                <c:pt idx="13">
                  <c:v>Fighting</c:v>
                </c:pt>
                <c:pt idx="14">
                  <c:v>Truancy</c:v>
                </c:pt>
                <c:pt idx="15">
                  <c:v>Physical Aggression</c:v>
                </c:pt>
                <c:pt idx="16">
                  <c:v>Diefiance/Insubordination/Non-Compliance</c:v>
                </c:pt>
                <c:pt idx="17">
                  <c:v>Total</c:v>
                </c:pt>
              </c:strCache>
            </c:strRef>
          </c:cat>
          <c:val>
            <c:numRef>
              <c:f>Sheet1!$B$2:$B$19</c:f>
              <c:numCache>
                <c:formatCode>General</c:formatCode>
                <c:ptCount val="18"/>
                <c:pt idx="0">
                  <c:v>1.0</c:v>
                </c:pt>
                <c:pt idx="1">
                  <c:v>1.0</c:v>
                </c:pt>
                <c:pt idx="2">
                  <c:v>1.0</c:v>
                </c:pt>
                <c:pt idx="3">
                  <c:v>1.0</c:v>
                </c:pt>
                <c:pt idx="4">
                  <c:v>1.0</c:v>
                </c:pt>
                <c:pt idx="5">
                  <c:v>1.0</c:v>
                </c:pt>
                <c:pt idx="6">
                  <c:v>1.0</c:v>
                </c:pt>
                <c:pt idx="7">
                  <c:v>1.0</c:v>
                </c:pt>
                <c:pt idx="8">
                  <c:v>2.0</c:v>
                </c:pt>
                <c:pt idx="9">
                  <c:v>3.0</c:v>
                </c:pt>
                <c:pt idx="10">
                  <c:v>3.0</c:v>
                </c:pt>
                <c:pt idx="11">
                  <c:v>3.0</c:v>
                </c:pt>
                <c:pt idx="12">
                  <c:v>3.0</c:v>
                </c:pt>
                <c:pt idx="13">
                  <c:v>4.0</c:v>
                </c:pt>
                <c:pt idx="14">
                  <c:v>5.0</c:v>
                </c:pt>
                <c:pt idx="15">
                  <c:v>14.0</c:v>
                </c:pt>
                <c:pt idx="16">
                  <c:v>19.0</c:v>
                </c:pt>
                <c:pt idx="17">
                  <c:v>64.0</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Sheet1!$A$2:$A$19</c:f>
              <c:strCache>
                <c:ptCount val="18"/>
                <c:pt idx="0">
                  <c:v>Disrespect</c:v>
                </c:pt>
                <c:pt idx="1">
                  <c:v>Abusive Language/Inappropriate Language/Profanity</c:v>
                </c:pt>
                <c:pt idx="2">
                  <c:v>Minor-Disrespect</c:v>
                </c:pt>
                <c:pt idx="3">
                  <c:v>Minor-Disruption</c:v>
                </c:pt>
                <c:pt idx="4">
                  <c:v>Minor-Technology Violation</c:v>
                </c:pt>
                <c:pt idx="5">
                  <c:v>Other Behavior</c:v>
                </c:pt>
                <c:pt idx="6">
                  <c:v>Property Damage/Vandalism</c:v>
                </c:pt>
                <c:pt idx="7">
                  <c:v>Use/Posession of Weapons</c:v>
                </c:pt>
                <c:pt idx="8">
                  <c:v>Bomb Threat/False Alarm</c:v>
                </c:pt>
                <c:pt idx="9">
                  <c:v>Bullying</c:v>
                </c:pt>
                <c:pt idx="10">
                  <c:v>Minor-Physical Contact/Physical Aggression</c:v>
                </c:pt>
                <c:pt idx="11">
                  <c:v>Minor-Defiance</c:v>
                </c:pt>
                <c:pt idx="12">
                  <c:v>Inappropriate Locaton/Out of Bounds Area</c:v>
                </c:pt>
                <c:pt idx="13">
                  <c:v>Fighting</c:v>
                </c:pt>
                <c:pt idx="14">
                  <c:v>Truancy</c:v>
                </c:pt>
                <c:pt idx="15">
                  <c:v>Physical Aggression</c:v>
                </c:pt>
                <c:pt idx="16">
                  <c:v>Diefiance/Insubordination/Non-Compliance</c:v>
                </c:pt>
                <c:pt idx="17">
                  <c:v>Total</c:v>
                </c:pt>
              </c:strCache>
            </c:strRef>
          </c:cat>
          <c:val>
            <c:numRef>
              <c:f>Sheet1!$C$2:$C$19</c:f>
              <c:numCache>
                <c:formatCode>General</c:formatCode>
                <c:ptCount val="18"/>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Sheet1!$A$2:$A$19</c:f>
              <c:strCache>
                <c:ptCount val="18"/>
                <c:pt idx="0">
                  <c:v>Disrespect</c:v>
                </c:pt>
                <c:pt idx="1">
                  <c:v>Abusive Language/Inappropriate Language/Profanity</c:v>
                </c:pt>
                <c:pt idx="2">
                  <c:v>Minor-Disrespect</c:v>
                </c:pt>
                <c:pt idx="3">
                  <c:v>Minor-Disruption</c:v>
                </c:pt>
                <c:pt idx="4">
                  <c:v>Minor-Technology Violation</c:v>
                </c:pt>
                <c:pt idx="5">
                  <c:v>Other Behavior</c:v>
                </c:pt>
                <c:pt idx="6">
                  <c:v>Property Damage/Vandalism</c:v>
                </c:pt>
                <c:pt idx="7">
                  <c:v>Use/Posession of Weapons</c:v>
                </c:pt>
                <c:pt idx="8">
                  <c:v>Bomb Threat/False Alarm</c:v>
                </c:pt>
                <c:pt idx="9">
                  <c:v>Bullying</c:v>
                </c:pt>
                <c:pt idx="10">
                  <c:v>Minor-Physical Contact/Physical Aggression</c:v>
                </c:pt>
                <c:pt idx="11">
                  <c:v>Minor-Defiance</c:v>
                </c:pt>
                <c:pt idx="12">
                  <c:v>Inappropriate Locaton/Out of Bounds Area</c:v>
                </c:pt>
                <c:pt idx="13">
                  <c:v>Fighting</c:v>
                </c:pt>
                <c:pt idx="14">
                  <c:v>Truancy</c:v>
                </c:pt>
                <c:pt idx="15">
                  <c:v>Physical Aggression</c:v>
                </c:pt>
                <c:pt idx="16">
                  <c:v>Diefiance/Insubordination/Non-Compliance</c:v>
                </c:pt>
                <c:pt idx="17">
                  <c:v>Total</c:v>
                </c:pt>
              </c:strCache>
            </c:strRef>
          </c:cat>
          <c:val>
            <c:numRef>
              <c:f>Sheet1!$D$2:$D$19</c:f>
              <c:numCache>
                <c:formatCode>General</c:formatCode>
                <c:ptCount val="18"/>
              </c:numCache>
            </c:numRef>
          </c:val>
        </c:ser>
        <c:dLbls>
          <c:showLegendKey val="0"/>
          <c:showVal val="0"/>
          <c:showCatName val="0"/>
          <c:showSerName val="0"/>
          <c:showPercent val="0"/>
          <c:showBubbleSize val="0"/>
        </c:dLbls>
        <c:gapWidth val="219"/>
        <c:overlap val="-27"/>
        <c:axId val="-2022985488"/>
        <c:axId val="-2023090416"/>
      </c:barChart>
      <c:catAx>
        <c:axId val="-202298548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Type of Office Referral</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3090416"/>
        <c:crosses val="autoZero"/>
        <c:auto val="1"/>
        <c:lblAlgn val="ctr"/>
        <c:lblOffset val="100"/>
        <c:noMultiLvlLbl val="0"/>
      </c:catAx>
      <c:valAx>
        <c:axId val="-2023090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Office Referrals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2985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Sheet1!$A$2:$A$13</c:f>
              <c:strCache>
                <c:ptCount val="12"/>
                <c:pt idx="0">
                  <c:v>Bus Loading Zone</c:v>
                </c:pt>
                <c:pt idx="1">
                  <c:v>Other Location</c:v>
                </c:pt>
                <c:pt idx="2">
                  <c:v>Unknown Location</c:v>
                </c:pt>
                <c:pt idx="3">
                  <c:v>Off-Campus</c:v>
                </c:pt>
                <c:pt idx="4">
                  <c:v>Stadium</c:v>
                </c:pt>
                <c:pt idx="5">
                  <c:v>Bathroom/Restroom</c:v>
                </c:pt>
                <c:pt idx="6">
                  <c:v>Gym</c:v>
                </c:pt>
                <c:pt idx="7">
                  <c:v>Bus Loading Zone</c:v>
                </c:pt>
                <c:pt idx="8">
                  <c:v>Cafeteria</c:v>
                </c:pt>
                <c:pt idx="9">
                  <c:v>Hallway/Breezeway</c:v>
                </c:pt>
                <c:pt idx="10">
                  <c:v>Classroom</c:v>
                </c:pt>
                <c:pt idx="11">
                  <c:v>Total</c:v>
                </c:pt>
              </c:strCache>
            </c:strRef>
          </c:cat>
          <c:val>
            <c:numRef>
              <c:f>Sheet1!$B$2:$B$13</c:f>
              <c:numCache>
                <c:formatCode>General</c:formatCode>
                <c:ptCount val="12"/>
                <c:pt idx="0">
                  <c:v>1.0</c:v>
                </c:pt>
                <c:pt idx="1">
                  <c:v>1.0</c:v>
                </c:pt>
                <c:pt idx="2">
                  <c:v>1.0</c:v>
                </c:pt>
                <c:pt idx="3">
                  <c:v>2.0</c:v>
                </c:pt>
                <c:pt idx="4">
                  <c:v>2.0</c:v>
                </c:pt>
                <c:pt idx="5">
                  <c:v>3.0</c:v>
                </c:pt>
                <c:pt idx="6">
                  <c:v>3.0</c:v>
                </c:pt>
                <c:pt idx="7">
                  <c:v>4.0</c:v>
                </c:pt>
                <c:pt idx="8">
                  <c:v>7.0</c:v>
                </c:pt>
                <c:pt idx="9">
                  <c:v>15.0</c:v>
                </c:pt>
                <c:pt idx="10">
                  <c:v>25.0</c:v>
                </c:pt>
                <c:pt idx="11">
                  <c:v>64.0</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Sheet1!$A$2:$A$13</c:f>
              <c:strCache>
                <c:ptCount val="12"/>
                <c:pt idx="0">
                  <c:v>Bus Loading Zone</c:v>
                </c:pt>
                <c:pt idx="1">
                  <c:v>Other Location</c:v>
                </c:pt>
                <c:pt idx="2">
                  <c:v>Unknown Location</c:v>
                </c:pt>
                <c:pt idx="3">
                  <c:v>Off-Campus</c:v>
                </c:pt>
                <c:pt idx="4">
                  <c:v>Stadium</c:v>
                </c:pt>
                <c:pt idx="5">
                  <c:v>Bathroom/Restroom</c:v>
                </c:pt>
                <c:pt idx="6">
                  <c:v>Gym</c:v>
                </c:pt>
                <c:pt idx="7">
                  <c:v>Bus Loading Zone</c:v>
                </c:pt>
                <c:pt idx="8">
                  <c:v>Cafeteria</c:v>
                </c:pt>
                <c:pt idx="9">
                  <c:v>Hallway/Breezeway</c:v>
                </c:pt>
                <c:pt idx="10">
                  <c:v>Classroom</c:v>
                </c:pt>
                <c:pt idx="11">
                  <c:v>Total</c:v>
                </c:pt>
              </c:strCache>
            </c:strRef>
          </c:cat>
          <c:val>
            <c:numRef>
              <c:f>Sheet1!$C$2:$C$13</c:f>
              <c:numCache>
                <c:formatCode>General</c:formatCode>
                <c:ptCount val="12"/>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Sheet1!$A$2:$A$13</c:f>
              <c:strCache>
                <c:ptCount val="12"/>
                <c:pt idx="0">
                  <c:v>Bus Loading Zone</c:v>
                </c:pt>
                <c:pt idx="1">
                  <c:v>Other Location</c:v>
                </c:pt>
                <c:pt idx="2">
                  <c:v>Unknown Location</c:v>
                </c:pt>
                <c:pt idx="3">
                  <c:v>Off-Campus</c:v>
                </c:pt>
                <c:pt idx="4">
                  <c:v>Stadium</c:v>
                </c:pt>
                <c:pt idx="5">
                  <c:v>Bathroom/Restroom</c:v>
                </c:pt>
                <c:pt idx="6">
                  <c:v>Gym</c:v>
                </c:pt>
                <c:pt idx="7">
                  <c:v>Bus Loading Zone</c:v>
                </c:pt>
                <c:pt idx="8">
                  <c:v>Cafeteria</c:v>
                </c:pt>
                <c:pt idx="9">
                  <c:v>Hallway/Breezeway</c:v>
                </c:pt>
                <c:pt idx="10">
                  <c:v>Classroom</c:v>
                </c:pt>
                <c:pt idx="11">
                  <c:v>Total</c:v>
                </c:pt>
              </c:strCache>
            </c:strRef>
          </c:cat>
          <c:val>
            <c:numRef>
              <c:f>Sheet1!$D$2:$D$13</c:f>
              <c:numCache>
                <c:formatCode>General</c:formatCode>
                <c:ptCount val="12"/>
              </c:numCache>
            </c:numRef>
          </c:val>
        </c:ser>
        <c:dLbls>
          <c:showLegendKey val="0"/>
          <c:showVal val="0"/>
          <c:showCatName val="0"/>
          <c:showSerName val="0"/>
          <c:showPercent val="0"/>
          <c:showBubbleSize val="0"/>
        </c:dLbls>
        <c:gapWidth val="219"/>
        <c:overlap val="-27"/>
        <c:axId val="-2100742400"/>
        <c:axId val="-2100736192"/>
      </c:barChart>
      <c:catAx>
        <c:axId val="-21007424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Location of Referral</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736192"/>
        <c:crosses val="autoZero"/>
        <c:auto val="1"/>
        <c:lblAlgn val="ctr"/>
        <c:lblOffset val="100"/>
        <c:noMultiLvlLbl val="0"/>
      </c:catAx>
      <c:valAx>
        <c:axId val="-2100736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Office Referrals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742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numRef>
              <c:f>Sheet1!$A$2:$A$42</c:f>
              <c:numCache>
                <c:formatCode>h:mm\ AM/PM</c:formatCode>
                <c:ptCount val="41"/>
                <c:pt idx="0">
                  <c:v>0.291666666666667</c:v>
                </c:pt>
                <c:pt idx="1">
                  <c:v>0.302083333333333</c:v>
                </c:pt>
                <c:pt idx="2">
                  <c:v>0.3125</c:v>
                </c:pt>
                <c:pt idx="3">
                  <c:v>0.322916666666667</c:v>
                </c:pt>
                <c:pt idx="4">
                  <c:v>0.333333333333333</c:v>
                </c:pt>
                <c:pt idx="5">
                  <c:v>0.34375</c:v>
                </c:pt>
                <c:pt idx="6">
                  <c:v>0.354166666666667</c:v>
                </c:pt>
                <c:pt idx="7">
                  <c:v>0.364583333333333</c:v>
                </c:pt>
                <c:pt idx="8">
                  <c:v>0.375</c:v>
                </c:pt>
                <c:pt idx="9">
                  <c:v>0.385416666666667</c:v>
                </c:pt>
                <c:pt idx="10">
                  <c:v>0.395833333333333</c:v>
                </c:pt>
                <c:pt idx="11">
                  <c:v>0.40625</c:v>
                </c:pt>
                <c:pt idx="12">
                  <c:v>0.416666666666667</c:v>
                </c:pt>
                <c:pt idx="13">
                  <c:v>0.427083333333333</c:v>
                </c:pt>
                <c:pt idx="14">
                  <c:v>0.4375</c:v>
                </c:pt>
                <c:pt idx="15">
                  <c:v>0.447916666666667</c:v>
                </c:pt>
                <c:pt idx="16">
                  <c:v>0.458333333333333</c:v>
                </c:pt>
                <c:pt idx="17">
                  <c:v>0.46875</c:v>
                </c:pt>
                <c:pt idx="18">
                  <c:v>0.479166666666667</c:v>
                </c:pt>
                <c:pt idx="19">
                  <c:v>0.489583333333333</c:v>
                </c:pt>
                <c:pt idx="20">
                  <c:v>0.5</c:v>
                </c:pt>
                <c:pt idx="21">
                  <c:v>0.510416666666667</c:v>
                </c:pt>
                <c:pt idx="22">
                  <c:v>0.520833333333333</c:v>
                </c:pt>
                <c:pt idx="23">
                  <c:v>0.53125</c:v>
                </c:pt>
                <c:pt idx="24">
                  <c:v>0.541666666666667</c:v>
                </c:pt>
                <c:pt idx="25">
                  <c:v>0.552083333333333</c:v>
                </c:pt>
                <c:pt idx="26">
                  <c:v>0.5625</c:v>
                </c:pt>
                <c:pt idx="27">
                  <c:v>0.572916666666667</c:v>
                </c:pt>
                <c:pt idx="28">
                  <c:v>0.583333333333333</c:v>
                </c:pt>
                <c:pt idx="29">
                  <c:v>0.59375</c:v>
                </c:pt>
                <c:pt idx="30">
                  <c:v>0.604166666666667</c:v>
                </c:pt>
                <c:pt idx="31">
                  <c:v>0.614583333333333</c:v>
                </c:pt>
                <c:pt idx="32">
                  <c:v>0.625</c:v>
                </c:pt>
                <c:pt idx="33">
                  <c:v>0.635416666666667</c:v>
                </c:pt>
                <c:pt idx="34">
                  <c:v>0.645833333333333</c:v>
                </c:pt>
                <c:pt idx="35">
                  <c:v>0.65625</c:v>
                </c:pt>
                <c:pt idx="36">
                  <c:v>0.666666666666667</c:v>
                </c:pt>
                <c:pt idx="37">
                  <c:v>0.677083333333333</c:v>
                </c:pt>
                <c:pt idx="38">
                  <c:v>0.6875</c:v>
                </c:pt>
                <c:pt idx="39">
                  <c:v>0.697916666666667</c:v>
                </c:pt>
                <c:pt idx="40">
                  <c:v>0.708333333333333</c:v>
                </c:pt>
              </c:numCache>
            </c:numRef>
          </c:cat>
          <c:val>
            <c:numRef>
              <c:f>Sheet1!$B$2:$B$42</c:f>
              <c:numCache>
                <c:formatCode>General</c:formatCode>
                <c:ptCount val="41"/>
                <c:pt idx="0">
                  <c:v>1.0</c:v>
                </c:pt>
                <c:pt idx="1">
                  <c:v>0.0</c:v>
                </c:pt>
                <c:pt idx="2">
                  <c:v>1.0</c:v>
                </c:pt>
                <c:pt idx="3">
                  <c:v>2.0</c:v>
                </c:pt>
                <c:pt idx="4">
                  <c:v>5.0</c:v>
                </c:pt>
                <c:pt idx="5">
                  <c:v>0.0</c:v>
                </c:pt>
                <c:pt idx="6">
                  <c:v>0.0</c:v>
                </c:pt>
                <c:pt idx="7">
                  <c:v>2.0</c:v>
                </c:pt>
                <c:pt idx="8">
                  <c:v>4.0</c:v>
                </c:pt>
                <c:pt idx="9">
                  <c:v>1.0</c:v>
                </c:pt>
                <c:pt idx="10">
                  <c:v>5.0</c:v>
                </c:pt>
                <c:pt idx="11">
                  <c:v>2.0</c:v>
                </c:pt>
                <c:pt idx="12">
                  <c:v>0.0</c:v>
                </c:pt>
                <c:pt idx="13">
                  <c:v>0.0</c:v>
                </c:pt>
                <c:pt idx="14">
                  <c:v>1.0</c:v>
                </c:pt>
                <c:pt idx="15">
                  <c:v>2.0</c:v>
                </c:pt>
                <c:pt idx="16">
                  <c:v>5.0</c:v>
                </c:pt>
                <c:pt idx="17">
                  <c:v>0.0</c:v>
                </c:pt>
                <c:pt idx="18">
                  <c:v>2.0</c:v>
                </c:pt>
                <c:pt idx="19">
                  <c:v>2.0</c:v>
                </c:pt>
                <c:pt idx="20">
                  <c:v>3.0</c:v>
                </c:pt>
                <c:pt idx="21">
                  <c:v>3.0</c:v>
                </c:pt>
                <c:pt idx="22">
                  <c:v>2.0</c:v>
                </c:pt>
                <c:pt idx="23">
                  <c:v>2.0</c:v>
                </c:pt>
                <c:pt idx="24">
                  <c:v>4.0</c:v>
                </c:pt>
                <c:pt idx="25">
                  <c:v>0.0</c:v>
                </c:pt>
                <c:pt idx="26">
                  <c:v>1.0</c:v>
                </c:pt>
                <c:pt idx="27">
                  <c:v>1.0</c:v>
                </c:pt>
                <c:pt idx="28">
                  <c:v>1.0</c:v>
                </c:pt>
                <c:pt idx="29">
                  <c:v>1.0</c:v>
                </c:pt>
                <c:pt idx="30">
                  <c:v>3.0</c:v>
                </c:pt>
                <c:pt idx="31">
                  <c:v>1.0</c:v>
                </c:pt>
                <c:pt idx="32">
                  <c:v>1.0</c:v>
                </c:pt>
                <c:pt idx="33">
                  <c:v>0.0</c:v>
                </c:pt>
                <c:pt idx="34">
                  <c:v>0.0</c:v>
                </c:pt>
                <c:pt idx="35">
                  <c:v>0.0</c:v>
                </c:pt>
                <c:pt idx="36">
                  <c:v>4.0</c:v>
                </c:pt>
                <c:pt idx="37">
                  <c:v>0.0</c:v>
                </c:pt>
                <c:pt idx="38">
                  <c:v>0.0</c:v>
                </c:pt>
                <c:pt idx="39">
                  <c:v>0.0</c:v>
                </c:pt>
                <c:pt idx="40">
                  <c:v>2.0</c:v>
                </c:pt>
              </c:numCache>
            </c:numRef>
          </c:val>
        </c:ser>
        <c:ser>
          <c:idx val="1"/>
          <c:order val="1"/>
          <c:tx>
            <c:strRef>
              <c:f>Sheet1!$C$1</c:f>
              <c:strCache>
                <c:ptCount val="1"/>
                <c:pt idx="0">
                  <c:v>Series 2</c:v>
                </c:pt>
              </c:strCache>
            </c:strRef>
          </c:tx>
          <c:spPr>
            <a:solidFill>
              <a:schemeClr val="accent2"/>
            </a:solidFill>
            <a:ln>
              <a:noFill/>
            </a:ln>
            <a:effectLst/>
          </c:spPr>
          <c:invertIfNegative val="0"/>
          <c:cat>
            <c:numRef>
              <c:f>Sheet1!$A$2:$A$42</c:f>
              <c:numCache>
                <c:formatCode>h:mm\ AM/PM</c:formatCode>
                <c:ptCount val="41"/>
                <c:pt idx="0">
                  <c:v>0.291666666666667</c:v>
                </c:pt>
                <c:pt idx="1">
                  <c:v>0.302083333333333</c:v>
                </c:pt>
                <c:pt idx="2">
                  <c:v>0.3125</c:v>
                </c:pt>
                <c:pt idx="3">
                  <c:v>0.322916666666667</c:v>
                </c:pt>
                <c:pt idx="4">
                  <c:v>0.333333333333333</c:v>
                </c:pt>
                <c:pt idx="5">
                  <c:v>0.34375</c:v>
                </c:pt>
                <c:pt idx="6">
                  <c:v>0.354166666666667</c:v>
                </c:pt>
                <c:pt idx="7">
                  <c:v>0.364583333333333</c:v>
                </c:pt>
                <c:pt idx="8">
                  <c:v>0.375</c:v>
                </c:pt>
                <c:pt idx="9">
                  <c:v>0.385416666666667</c:v>
                </c:pt>
                <c:pt idx="10">
                  <c:v>0.395833333333333</c:v>
                </c:pt>
                <c:pt idx="11">
                  <c:v>0.40625</c:v>
                </c:pt>
                <c:pt idx="12">
                  <c:v>0.416666666666667</c:v>
                </c:pt>
                <c:pt idx="13">
                  <c:v>0.427083333333333</c:v>
                </c:pt>
                <c:pt idx="14">
                  <c:v>0.4375</c:v>
                </c:pt>
                <c:pt idx="15">
                  <c:v>0.447916666666667</c:v>
                </c:pt>
                <c:pt idx="16">
                  <c:v>0.458333333333333</c:v>
                </c:pt>
                <c:pt idx="17">
                  <c:v>0.46875</c:v>
                </c:pt>
                <c:pt idx="18">
                  <c:v>0.479166666666667</c:v>
                </c:pt>
                <c:pt idx="19">
                  <c:v>0.489583333333333</c:v>
                </c:pt>
                <c:pt idx="20">
                  <c:v>0.5</c:v>
                </c:pt>
                <c:pt idx="21">
                  <c:v>0.510416666666667</c:v>
                </c:pt>
                <c:pt idx="22">
                  <c:v>0.520833333333333</c:v>
                </c:pt>
                <c:pt idx="23">
                  <c:v>0.53125</c:v>
                </c:pt>
                <c:pt idx="24">
                  <c:v>0.541666666666667</c:v>
                </c:pt>
                <c:pt idx="25">
                  <c:v>0.552083333333333</c:v>
                </c:pt>
                <c:pt idx="26">
                  <c:v>0.5625</c:v>
                </c:pt>
                <c:pt idx="27">
                  <c:v>0.572916666666667</c:v>
                </c:pt>
                <c:pt idx="28">
                  <c:v>0.583333333333333</c:v>
                </c:pt>
                <c:pt idx="29">
                  <c:v>0.59375</c:v>
                </c:pt>
                <c:pt idx="30">
                  <c:v>0.604166666666667</c:v>
                </c:pt>
                <c:pt idx="31">
                  <c:v>0.614583333333333</c:v>
                </c:pt>
                <c:pt idx="32">
                  <c:v>0.625</c:v>
                </c:pt>
                <c:pt idx="33">
                  <c:v>0.635416666666667</c:v>
                </c:pt>
                <c:pt idx="34">
                  <c:v>0.645833333333333</c:v>
                </c:pt>
                <c:pt idx="35">
                  <c:v>0.65625</c:v>
                </c:pt>
                <c:pt idx="36">
                  <c:v>0.666666666666667</c:v>
                </c:pt>
                <c:pt idx="37">
                  <c:v>0.677083333333333</c:v>
                </c:pt>
                <c:pt idx="38">
                  <c:v>0.6875</c:v>
                </c:pt>
                <c:pt idx="39">
                  <c:v>0.697916666666667</c:v>
                </c:pt>
                <c:pt idx="40">
                  <c:v>0.708333333333333</c:v>
                </c:pt>
              </c:numCache>
            </c:numRef>
          </c:cat>
          <c:val>
            <c:numRef>
              <c:f>Sheet1!$C$2:$C$42</c:f>
              <c:numCache>
                <c:formatCode>General</c:formatCode>
                <c:ptCount val="41"/>
              </c:numCache>
            </c:numRef>
          </c:val>
        </c:ser>
        <c:ser>
          <c:idx val="2"/>
          <c:order val="2"/>
          <c:tx>
            <c:strRef>
              <c:f>Sheet1!$D$1</c:f>
              <c:strCache>
                <c:ptCount val="1"/>
                <c:pt idx="0">
                  <c:v>Series 3</c:v>
                </c:pt>
              </c:strCache>
            </c:strRef>
          </c:tx>
          <c:spPr>
            <a:solidFill>
              <a:schemeClr val="accent3"/>
            </a:solidFill>
            <a:ln>
              <a:noFill/>
            </a:ln>
            <a:effectLst/>
          </c:spPr>
          <c:invertIfNegative val="0"/>
          <c:cat>
            <c:numRef>
              <c:f>Sheet1!$A$2:$A$42</c:f>
              <c:numCache>
                <c:formatCode>h:mm\ AM/PM</c:formatCode>
                <c:ptCount val="41"/>
                <c:pt idx="0">
                  <c:v>0.291666666666667</c:v>
                </c:pt>
                <c:pt idx="1">
                  <c:v>0.302083333333333</c:v>
                </c:pt>
                <c:pt idx="2">
                  <c:v>0.3125</c:v>
                </c:pt>
                <c:pt idx="3">
                  <c:v>0.322916666666667</c:v>
                </c:pt>
                <c:pt idx="4">
                  <c:v>0.333333333333333</c:v>
                </c:pt>
                <c:pt idx="5">
                  <c:v>0.34375</c:v>
                </c:pt>
                <c:pt idx="6">
                  <c:v>0.354166666666667</c:v>
                </c:pt>
                <c:pt idx="7">
                  <c:v>0.364583333333333</c:v>
                </c:pt>
                <c:pt idx="8">
                  <c:v>0.375</c:v>
                </c:pt>
                <c:pt idx="9">
                  <c:v>0.385416666666667</c:v>
                </c:pt>
                <c:pt idx="10">
                  <c:v>0.395833333333333</c:v>
                </c:pt>
                <c:pt idx="11">
                  <c:v>0.40625</c:v>
                </c:pt>
                <c:pt idx="12">
                  <c:v>0.416666666666667</c:v>
                </c:pt>
                <c:pt idx="13">
                  <c:v>0.427083333333333</c:v>
                </c:pt>
                <c:pt idx="14">
                  <c:v>0.4375</c:v>
                </c:pt>
                <c:pt idx="15">
                  <c:v>0.447916666666667</c:v>
                </c:pt>
                <c:pt idx="16">
                  <c:v>0.458333333333333</c:v>
                </c:pt>
                <c:pt idx="17">
                  <c:v>0.46875</c:v>
                </c:pt>
                <c:pt idx="18">
                  <c:v>0.479166666666667</c:v>
                </c:pt>
                <c:pt idx="19">
                  <c:v>0.489583333333333</c:v>
                </c:pt>
                <c:pt idx="20">
                  <c:v>0.5</c:v>
                </c:pt>
                <c:pt idx="21">
                  <c:v>0.510416666666667</c:v>
                </c:pt>
                <c:pt idx="22">
                  <c:v>0.520833333333333</c:v>
                </c:pt>
                <c:pt idx="23">
                  <c:v>0.53125</c:v>
                </c:pt>
                <c:pt idx="24">
                  <c:v>0.541666666666667</c:v>
                </c:pt>
                <c:pt idx="25">
                  <c:v>0.552083333333333</c:v>
                </c:pt>
                <c:pt idx="26">
                  <c:v>0.5625</c:v>
                </c:pt>
                <c:pt idx="27">
                  <c:v>0.572916666666667</c:v>
                </c:pt>
                <c:pt idx="28">
                  <c:v>0.583333333333333</c:v>
                </c:pt>
                <c:pt idx="29">
                  <c:v>0.59375</c:v>
                </c:pt>
                <c:pt idx="30">
                  <c:v>0.604166666666667</c:v>
                </c:pt>
                <c:pt idx="31">
                  <c:v>0.614583333333333</c:v>
                </c:pt>
                <c:pt idx="32">
                  <c:v>0.625</c:v>
                </c:pt>
                <c:pt idx="33">
                  <c:v>0.635416666666667</c:v>
                </c:pt>
                <c:pt idx="34">
                  <c:v>0.645833333333333</c:v>
                </c:pt>
                <c:pt idx="35">
                  <c:v>0.65625</c:v>
                </c:pt>
                <c:pt idx="36">
                  <c:v>0.666666666666667</c:v>
                </c:pt>
                <c:pt idx="37">
                  <c:v>0.677083333333333</c:v>
                </c:pt>
                <c:pt idx="38">
                  <c:v>0.6875</c:v>
                </c:pt>
                <c:pt idx="39">
                  <c:v>0.697916666666667</c:v>
                </c:pt>
                <c:pt idx="40">
                  <c:v>0.708333333333333</c:v>
                </c:pt>
              </c:numCache>
            </c:numRef>
          </c:cat>
          <c:val>
            <c:numRef>
              <c:f>Sheet1!$D$2:$D$42</c:f>
              <c:numCache>
                <c:formatCode>General</c:formatCode>
                <c:ptCount val="41"/>
              </c:numCache>
            </c:numRef>
          </c:val>
        </c:ser>
        <c:dLbls>
          <c:showLegendKey val="0"/>
          <c:showVal val="0"/>
          <c:showCatName val="0"/>
          <c:showSerName val="0"/>
          <c:showPercent val="0"/>
          <c:showBubbleSize val="0"/>
        </c:dLbls>
        <c:gapWidth val="219"/>
        <c:overlap val="-27"/>
        <c:axId val="-2100813824"/>
        <c:axId val="-2100822048"/>
      </c:barChart>
      <c:catAx>
        <c:axId val="-210081382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Time</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h:mm\ AM/P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822048"/>
        <c:crosses val="autoZero"/>
        <c:auto val="1"/>
        <c:lblAlgn val="ctr"/>
        <c:lblOffset val="100"/>
        <c:noMultiLvlLbl val="0"/>
      </c:catAx>
      <c:valAx>
        <c:axId val="-2100822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a:t>
                </a:r>
                <a:r>
                  <a:rPr lang="en-US" baseline="0" dirty="0" smtClean="0"/>
                  <a:t> of Office Referrals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813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Sheet1!$A$2:$A$8</c:f>
              <c:strCache>
                <c:ptCount val="7"/>
                <c:pt idx="0">
                  <c:v>Sunday</c:v>
                </c:pt>
                <c:pt idx="1">
                  <c:v>Monday</c:v>
                </c:pt>
                <c:pt idx="2">
                  <c:v>Tuesday</c:v>
                </c:pt>
                <c:pt idx="3">
                  <c:v>Wednesday</c:v>
                </c:pt>
                <c:pt idx="4">
                  <c:v>Thursday</c:v>
                </c:pt>
                <c:pt idx="5">
                  <c:v>Friday</c:v>
                </c:pt>
                <c:pt idx="6">
                  <c:v>Saturday</c:v>
                </c:pt>
              </c:strCache>
            </c:strRef>
          </c:cat>
          <c:val>
            <c:numRef>
              <c:f>Sheet1!$B$2:$B$8</c:f>
              <c:numCache>
                <c:formatCode>General</c:formatCode>
                <c:ptCount val="7"/>
                <c:pt idx="0">
                  <c:v>0.0</c:v>
                </c:pt>
                <c:pt idx="1">
                  <c:v>12.0</c:v>
                </c:pt>
                <c:pt idx="2">
                  <c:v>13.0</c:v>
                </c:pt>
                <c:pt idx="3">
                  <c:v>15.0</c:v>
                </c:pt>
                <c:pt idx="4">
                  <c:v>8.0</c:v>
                </c:pt>
                <c:pt idx="5">
                  <c:v>15.0</c:v>
                </c:pt>
                <c:pt idx="6">
                  <c:v>1.0</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Sheet1!$A$2:$A$8</c:f>
              <c:strCache>
                <c:ptCount val="7"/>
                <c:pt idx="0">
                  <c:v>Sunday</c:v>
                </c:pt>
                <c:pt idx="1">
                  <c:v>Monday</c:v>
                </c:pt>
                <c:pt idx="2">
                  <c:v>Tuesday</c:v>
                </c:pt>
                <c:pt idx="3">
                  <c:v>Wednesday</c:v>
                </c:pt>
                <c:pt idx="4">
                  <c:v>Thursday</c:v>
                </c:pt>
                <c:pt idx="5">
                  <c:v>Friday</c:v>
                </c:pt>
                <c:pt idx="6">
                  <c:v>Saturday</c:v>
                </c:pt>
              </c:strCache>
            </c:strRef>
          </c:cat>
          <c:val>
            <c:numRef>
              <c:f>Sheet1!$C$2:$C$8</c:f>
              <c:numCache>
                <c:formatCode>General</c:formatCode>
                <c:ptCount val="7"/>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Sheet1!$A$2:$A$8</c:f>
              <c:strCache>
                <c:ptCount val="7"/>
                <c:pt idx="0">
                  <c:v>Sunday</c:v>
                </c:pt>
                <c:pt idx="1">
                  <c:v>Monday</c:v>
                </c:pt>
                <c:pt idx="2">
                  <c:v>Tuesday</c:v>
                </c:pt>
                <c:pt idx="3">
                  <c:v>Wednesday</c:v>
                </c:pt>
                <c:pt idx="4">
                  <c:v>Thursday</c:v>
                </c:pt>
                <c:pt idx="5">
                  <c:v>Friday</c:v>
                </c:pt>
                <c:pt idx="6">
                  <c:v>Saturday</c:v>
                </c:pt>
              </c:strCache>
            </c:strRef>
          </c:cat>
          <c:val>
            <c:numRef>
              <c:f>Sheet1!$D$2:$D$8</c:f>
              <c:numCache>
                <c:formatCode>General</c:formatCode>
                <c:ptCount val="7"/>
              </c:numCache>
            </c:numRef>
          </c:val>
        </c:ser>
        <c:dLbls>
          <c:showLegendKey val="0"/>
          <c:showVal val="0"/>
          <c:showCatName val="0"/>
          <c:showSerName val="0"/>
          <c:showPercent val="0"/>
          <c:showBubbleSize val="0"/>
        </c:dLbls>
        <c:gapWidth val="219"/>
        <c:overlap val="-27"/>
        <c:axId val="-2057674160"/>
        <c:axId val="-2057645312"/>
      </c:barChart>
      <c:catAx>
        <c:axId val="-205767416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Day of the Week</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7645312"/>
        <c:crosses val="autoZero"/>
        <c:auto val="1"/>
        <c:lblAlgn val="ctr"/>
        <c:lblOffset val="100"/>
        <c:noMultiLvlLbl val="0"/>
      </c:catAx>
      <c:valAx>
        <c:axId val="-2057645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Office Referrals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7674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3"/>
                <c:pt idx="0">
                  <c:v>6th Grade</c:v>
                </c:pt>
                <c:pt idx="1">
                  <c:v>7th Grade</c:v>
                </c:pt>
                <c:pt idx="2">
                  <c:v>8th Grade</c:v>
                </c:pt>
              </c:strCache>
            </c:strRef>
          </c:cat>
          <c:val>
            <c:numRef>
              <c:f>Sheet1!$B$2:$B$5</c:f>
              <c:numCache>
                <c:formatCode>General</c:formatCode>
                <c:ptCount val="4"/>
                <c:pt idx="0">
                  <c:v>15.0</c:v>
                </c:pt>
                <c:pt idx="1">
                  <c:v>26.0</c:v>
                </c:pt>
                <c:pt idx="2">
                  <c:v>23.0</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3"/>
                <c:pt idx="0">
                  <c:v>6th Grade</c:v>
                </c:pt>
                <c:pt idx="1">
                  <c:v>7th Grade</c:v>
                </c:pt>
                <c:pt idx="2">
                  <c:v>8th Grade</c:v>
                </c:pt>
              </c:strCache>
            </c:strRef>
          </c:cat>
          <c:val>
            <c:numRef>
              <c:f>Sheet1!$C$2:$C$5</c:f>
              <c:numCache>
                <c:formatCode>General</c:formatCode>
                <c:ptCount val="4"/>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3"/>
                <c:pt idx="0">
                  <c:v>6th Grade</c:v>
                </c:pt>
                <c:pt idx="1">
                  <c:v>7th Grade</c:v>
                </c:pt>
                <c:pt idx="2">
                  <c:v>8th Grade</c:v>
                </c:pt>
              </c:strCache>
            </c:strRef>
          </c:cat>
          <c:val>
            <c:numRef>
              <c:f>Sheet1!$D$2:$D$5</c:f>
              <c:numCache>
                <c:formatCode>General</c:formatCode>
                <c:ptCount val="4"/>
              </c:numCache>
            </c:numRef>
          </c:val>
        </c:ser>
        <c:dLbls>
          <c:showLegendKey val="0"/>
          <c:showVal val="0"/>
          <c:showCatName val="0"/>
          <c:showSerName val="0"/>
          <c:showPercent val="0"/>
          <c:showBubbleSize val="0"/>
        </c:dLbls>
        <c:gapWidth val="219"/>
        <c:overlap val="-27"/>
        <c:axId val="-2027484704"/>
        <c:axId val="2113769984"/>
      </c:barChart>
      <c:catAx>
        <c:axId val="-202748470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Grade Level</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3769984"/>
        <c:crosses val="autoZero"/>
        <c:auto val="1"/>
        <c:lblAlgn val="ctr"/>
        <c:lblOffset val="100"/>
        <c:noMultiLvlLbl val="0"/>
      </c:catAx>
      <c:valAx>
        <c:axId val="2113769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a:t>
                </a:r>
                <a:r>
                  <a:rPr lang="en-US" baseline="0" dirty="0" smtClean="0"/>
                  <a:t> of Office Referrals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7484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Advanced Plus</c:v>
                </c:pt>
                <c:pt idx="1">
                  <c:v>Advanced </c:v>
                </c:pt>
                <c:pt idx="2">
                  <c:v>Accelerated</c:v>
                </c:pt>
                <c:pt idx="3">
                  <c:v>Proficient</c:v>
                </c:pt>
                <c:pt idx="4">
                  <c:v>Basic </c:v>
                </c:pt>
                <c:pt idx="5">
                  <c:v>Limited</c:v>
                </c:pt>
                <c:pt idx="6">
                  <c:v>Untested</c:v>
                </c:pt>
              </c:strCache>
            </c:strRef>
          </c:cat>
          <c:val>
            <c:numRef>
              <c:f>Sheet1!$B$2:$B$8</c:f>
              <c:numCache>
                <c:formatCode>0.00%</c:formatCode>
                <c:ptCount val="7"/>
                <c:pt idx="0" formatCode="0%">
                  <c:v>0.0</c:v>
                </c:pt>
                <c:pt idx="1">
                  <c:v>0.137</c:v>
                </c:pt>
                <c:pt idx="2">
                  <c:v>0.209</c:v>
                </c:pt>
                <c:pt idx="3">
                  <c:v>0.407</c:v>
                </c:pt>
                <c:pt idx="4">
                  <c:v>0.187</c:v>
                </c:pt>
                <c:pt idx="5">
                  <c:v>0.059</c:v>
                </c:pt>
                <c:pt idx="6">
                  <c:v>0.002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White</c:v>
                </c:pt>
              </c:strCache>
            </c:strRef>
          </c:tx>
          <c:spPr>
            <a:solidFill>
              <a:schemeClr val="accent1"/>
            </a:solidFill>
            <a:ln w="19050">
              <a:solidFill>
                <a:schemeClr val="lt1"/>
              </a:solidFill>
            </a:ln>
            <a:effectLst/>
          </c:spPr>
          <c:invertIfNegative val="0"/>
          <c:cat>
            <c:strRef>
              <c:f>Sheet1!$A$2:$A$5</c:f>
              <c:strCache>
                <c:ptCount val="2"/>
                <c:pt idx="0">
                  <c:v>Reading</c:v>
                </c:pt>
                <c:pt idx="1">
                  <c:v>Math</c:v>
                </c:pt>
              </c:strCache>
            </c:strRef>
          </c:cat>
          <c:val>
            <c:numRef>
              <c:f>Sheet1!$B$2:$B$5</c:f>
              <c:numCache>
                <c:formatCode>0.00%</c:formatCode>
                <c:ptCount val="4"/>
                <c:pt idx="0">
                  <c:v>0.839</c:v>
                </c:pt>
                <c:pt idx="1">
                  <c:v>0.737</c:v>
                </c:pt>
              </c:numCache>
            </c:numRef>
          </c:val>
        </c:ser>
        <c:ser>
          <c:idx val="1"/>
          <c:order val="1"/>
          <c:tx>
            <c:strRef>
              <c:f>Sheet1!$C$1</c:f>
              <c:strCache>
                <c:ptCount val="1"/>
                <c:pt idx="0">
                  <c:v>Black</c:v>
                </c:pt>
              </c:strCache>
            </c:strRef>
          </c:tx>
          <c:spPr>
            <a:solidFill>
              <a:schemeClr val="accent2"/>
            </a:solidFill>
            <a:ln w="19050">
              <a:solidFill>
                <a:schemeClr val="lt1"/>
              </a:solidFill>
            </a:ln>
            <a:effectLst/>
          </c:spPr>
          <c:invertIfNegative val="0"/>
          <c:cat>
            <c:strRef>
              <c:f>Sheet1!$A$2:$A$5</c:f>
              <c:strCache>
                <c:ptCount val="2"/>
                <c:pt idx="0">
                  <c:v>Reading</c:v>
                </c:pt>
                <c:pt idx="1">
                  <c:v>Math</c:v>
                </c:pt>
              </c:strCache>
            </c:strRef>
          </c:cat>
          <c:val>
            <c:numRef>
              <c:f>Sheet1!$C$2:$C$5</c:f>
              <c:numCache>
                <c:formatCode>0.00%</c:formatCode>
                <c:ptCount val="4"/>
                <c:pt idx="0">
                  <c:v>0.712</c:v>
                </c:pt>
                <c:pt idx="1">
                  <c:v>0.519</c:v>
                </c:pt>
              </c:numCache>
            </c:numRef>
          </c:val>
        </c:ser>
        <c:ser>
          <c:idx val="2"/>
          <c:order val="2"/>
          <c:tx>
            <c:strRef>
              <c:f>Sheet1!$D$1</c:f>
              <c:strCache>
                <c:ptCount val="1"/>
                <c:pt idx="0">
                  <c:v>Multiracia</c:v>
                </c:pt>
              </c:strCache>
            </c:strRef>
          </c:tx>
          <c:spPr>
            <a:solidFill>
              <a:schemeClr val="accent3"/>
            </a:solidFill>
            <a:ln w="19050">
              <a:solidFill>
                <a:schemeClr val="lt1"/>
              </a:solidFill>
            </a:ln>
            <a:effectLst/>
          </c:spPr>
          <c:invertIfNegative val="0"/>
          <c:cat>
            <c:strRef>
              <c:f>Sheet1!$A$2:$A$5</c:f>
              <c:strCache>
                <c:ptCount val="2"/>
                <c:pt idx="0">
                  <c:v>Reading</c:v>
                </c:pt>
                <c:pt idx="1">
                  <c:v>Math</c:v>
                </c:pt>
              </c:strCache>
            </c:strRef>
          </c:cat>
          <c:val>
            <c:numRef>
              <c:f>Sheet1!$D$2:$D$5</c:f>
              <c:numCache>
                <c:formatCode>0.00%</c:formatCode>
                <c:ptCount val="4"/>
                <c:pt idx="0">
                  <c:v>0.882</c:v>
                </c:pt>
                <c:pt idx="1">
                  <c:v>0.784</c:v>
                </c:pt>
              </c:numCache>
            </c:numRef>
          </c:val>
        </c:ser>
        <c:ser>
          <c:idx val="3"/>
          <c:order val="3"/>
          <c:tx>
            <c:strRef>
              <c:f>Sheet1!$E$1</c:f>
              <c:strCache>
                <c:ptCount val="1"/>
                <c:pt idx="0">
                  <c:v>Economic Disadvantage</c:v>
                </c:pt>
              </c:strCache>
            </c:strRef>
          </c:tx>
          <c:spPr>
            <a:solidFill>
              <a:schemeClr val="accent4"/>
            </a:solidFill>
            <a:ln w="19050">
              <a:solidFill>
                <a:schemeClr val="lt1"/>
              </a:solidFill>
            </a:ln>
            <a:effectLst/>
          </c:spPr>
          <c:invertIfNegative val="0"/>
          <c:cat>
            <c:strRef>
              <c:f>Sheet1!$A$2:$A$5</c:f>
              <c:strCache>
                <c:ptCount val="2"/>
                <c:pt idx="0">
                  <c:v>Reading</c:v>
                </c:pt>
                <c:pt idx="1">
                  <c:v>Math</c:v>
                </c:pt>
              </c:strCache>
            </c:strRef>
          </c:cat>
          <c:val>
            <c:numRef>
              <c:f>Sheet1!$E$2:$E$5</c:f>
              <c:numCache>
                <c:formatCode>0.00%</c:formatCode>
                <c:ptCount val="4"/>
                <c:pt idx="0">
                  <c:v>0.797</c:v>
                </c:pt>
                <c:pt idx="1">
                  <c:v>0.675</c:v>
                </c:pt>
              </c:numCache>
            </c:numRef>
          </c:val>
        </c:ser>
        <c:ser>
          <c:idx val="4"/>
          <c:order val="4"/>
          <c:tx>
            <c:strRef>
              <c:f>Sheet1!$F$1</c:f>
              <c:strCache>
                <c:ptCount val="1"/>
                <c:pt idx="0">
                  <c:v>Students with Disabilities</c:v>
                </c:pt>
              </c:strCache>
            </c:strRef>
          </c:tx>
          <c:spPr>
            <a:solidFill>
              <a:schemeClr val="accent5"/>
            </a:solidFill>
            <a:ln w="19050">
              <a:solidFill>
                <a:schemeClr val="lt1"/>
              </a:solidFill>
            </a:ln>
            <a:effectLst/>
          </c:spPr>
          <c:invertIfNegative val="0"/>
          <c:cat>
            <c:strRef>
              <c:f>Sheet1!$A$2:$A$5</c:f>
              <c:strCache>
                <c:ptCount val="2"/>
                <c:pt idx="0">
                  <c:v>Reading</c:v>
                </c:pt>
                <c:pt idx="1">
                  <c:v>Math</c:v>
                </c:pt>
              </c:strCache>
            </c:strRef>
          </c:cat>
          <c:val>
            <c:numRef>
              <c:f>Sheet1!$F$2:$F$5</c:f>
              <c:numCache>
                <c:formatCode>0.00%</c:formatCode>
                <c:ptCount val="4"/>
                <c:pt idx="0">
                  <c:v>0.442</c:v>
                </c:pt>
                <c:pt idx="1">
                  <c:v>0.302</c:v>
                </c:pt>
              </c:numCache>
            </c:numRef>
          </c:val>
        </c:ser>
        <c:ser>
          <c:idx val="5"/>
          <c:order val="5"/>
          <c:tx>
            <c:strRef>
              <c:f>Sheet1!$G$1</c:f>
              <c:strCache>
                <c:ptCount val="1"/>
                <c:pt idx="0">
                  <c:v>All Students</c:v>
                </c:pt>
              </c:strCache>
            </c:strRef>
          </c:tx>
          <c:spPr>
            <a:solidFill>
              <a:schemeClr val="accent6"/>
            </a:solidFill>
            <a:ln w="19050">
              <a:solidFill>
                <a:schemeClr val="lt1"/>
              </a:solidFill>
            </a:ln>
            <a:effectLst/>
          </c:spPr>
          <c:invertIfNegative val="0"/>
          <c:cat>
            <c:strRef>
              <c:f>Sheet1!$A$2:$A$5</c:f>
              <c:strCache>
                <c:ptCount val="2"/>
                <c:pt idx="0">
                  <c:v>Reading</c:v>
                </c:pt>
                <c:pt idx="1">
                  <c:v>Math</c:v>
                </c:pt>
              </c:strCache>
            </c:strRef>
          </c:cat>
          <c:val>
            <c:numRef>
              <c:f>Sheet1!$G$2:$G$5</c:f>
              <c:numCache>
                <c:formatCode>0.00%</c:formatCode>
                <c:ptCount val="4"/>
                <c:pt idx="0">
                  <c:v>0.836</c:v>
                </c:pt>
                <c:pt idx="1">
                  <c:v>0.723</c:v>
                </c:pt>
              </c:numCache>
            </c:numRef>
          </c:val>
        </c:ser>
        <c:dLbls>
          <c:showLegendKey val="0"/>
          <c:showVal val="0"/>
          <c:showCatName val="0"/>
          <c:showSerName val="0"/>
          <c:showPercent val="0"/>
          <c:showBubbleSize val="0"/>
        </c:dLbls>
        <c:gapWidth val="150"/>
        <c:axId val="-2022797856"/>
        <c:axId val="-2023298448"/>
      </c:barChart>
      <c:catAx>
        <c:axId val="-202279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3298448"/>
        <c:crosses val="autoZero"/>
        <c:auto val="1"/>
        <c:lblAlgn val="ctr"/>
        <c:lblOffset val="100"/>
        <c:noMultiLvlLbl val="0"/>
      </c:catAx>
      <c:valAx>
        <c:axId val="-20232984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27978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Years</a:t>
            </a:r>
            <a:r>
              <a:rPr lang="en-US" baseline="0" dirty="0" smtClean="0"/>
              <a:t> teachers have taught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1-5 years</c:v>
                </c:pt>
                <c:pt idx="1">
                  <c:v>6-10 years</c:v>
                </c:pt>
                <c:pt idx="2">
                  <c:v>11-15 years</c:v>
                </c:pt>
                <c:pt idx="3">
                  <c:v>16-20 years</c:v>
                </c:pt>
                <c:pt idx="4">
                  <c:v>21-25 years</c:v>
                </c:pt>
                <c:pt idx="5">
                  <c:v>26-30 years</c:v>
                </c:pt>
                <c:pt idx="6">
                  <c:v>31-35 years</c:v>
                </c:pt>
                <c:pt idx="7">
                  <c:v>36 + years</c:v>
                </c:pt>
              </c:strCache>
            </c:strRef>
          </c:cat>
          <c:val>
            <c:numRef>
              <c:f>Sheet1!$B$2:$B$9</c:f>
              <c:numCache>
                <c:formatCode>0.00%</c:formatCode>
                <c:ptCount val="8"/>
                <c:pt idx="0">
                  <c:v>0.353</c:v>
                </c:pt>
                <c:pt idx="1">
                  <c:v>0.235</c:v>
                </c:pt>
                <c:pt idx="2">
                  <c:v>0.118</c:v>
                </c:pt>
                <c:pt idx="3">
                  <c:v>0.059</c:v>
                </c:pt>
                <c:pt idx="4">
                  <c:v>0.176</c:v>
                </c:pt>
                <c:pt idx="5">
                  <c:v>0.059</c:v>
                </c:pt>
                <c:pt idx="6" formatCode="0%">
                  <c:v>0.0</c:v>
                </c:pt>
                <c:pt idx="7" formatCode="0%">
                  <c:v>0.0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Years</a:t>
            </a:r>
            <a:r>
              <a:rPr lang="en-US" baseline="0" dirty="0" smtClean="0"/>
              <a:t> teachers have taught in Ravenna</a:t>
            </a:r>
            <a:endParaRPr lang="en-US" dirty="0"/>
          </a:p>
        </c:rich>
      </c:tx>
      <c:layout>
        <c:manualLayout>
          <c:xMode val="edge"/>
          <c:yMode val="edge"/>
          <c:x val="0.147020150329694"/>
          <c:y val="0.028187439816328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1-5 years</c:v>
                </c:pt>
                <c:pt idx="1">
                  <c:v>6-10 years</c:v>
                </c:pt>
                <c:pt idx="2">
                  <c:v>11-15 years</c:v>
                </c:pt>
                <c:pt idx="3">
                  <c:v>16-20 years</c:v>
                </c:pt>
                <c:pt idx="4">
                  <c:v>21-25 years</c:v>
                </c:pt>
                <c:pt idx="5">
                  <c:v>26-30 years</c:v>
                </c:pt>
                <c:pt idx="6">
                  <c:v>31-35 years</c:v>
                </c:pt>
                <c:pt idx="7">
                  <c:v>36 + years</c:v>
                </c:pt>
              </c:strCache>
            </c:strRef>
          </c:cat>
          <c:val>
            <c:numRef>
              <c:f>Sheet1!$B$2:$B$9</c:f>
              <c:numCache>
                <c:formatCode>0%</c:formatCode>
                <c:ptCount val="8"/>
                <c:pt idx="0" formatCode="0.00%">
                  <c:v>0.588</c:v>
                </c:pt>
                <c:pt idx="1">
                  <c:v>0.0</c:v>
                </c:pt>
                <c:pt idx="2" formatCode="0.00%">
                  <c:v>0.118</c:v>
                </c:pt>
                <c:pt idx="3" formatCode="0.00%">
                  <c:v>0.059</c:v>
                </c:pt>
                <c:pt idx="4" formatCode="0.00%">
                  <c:v>0.176</c:v>
                </c:pt>
                <c:pt idx="5" formatCode="0.00%">
                  <c:v>0.059</c:v>
                </c:pt>
                <c:pt idx="6">
                  <c:v>0.0</c:v>
                </c:pt>
                <c:pt idx="7">
                  <c:v>0.0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Sales</c:v>
                </c:pt>
              </c:strCache>
            </c:strRef>
          </c:tx>
          <c:spPr>
            <a:solidFill>
              <a:schemeClr val="accent1"/>
            </a:solidFill>
            <a:ln w="19050">
              <a:solidFill>
                <a:schemeClr val="lt1"/>
              </a:solidFill>
            </a:ln>
            <a:effectLst/>
          </c:spPr>
          <c:invertIfNegative val="0"/>
          <c:cat>
            <c:numRef>
              <c:f>Sheet1!$A$2:$A$7</c:f>
              <c:numCache>
                <c:formatCode>General</c:formatCode>
                <c:ptCount val="6"/>
                <c:pt idx="0">
                  <c:v>0.0</c:v>
                </c:pt>
                <c:pt idx="1">
                  <c:v>1.0</c:v>
                </c:pt>
                <c:pt idx="2">
                  <c:v>2.0</c:v>
                </c:pt>
                <c:pt idx="3">
                  <c:v>3.0</c:v>
                </c:pt>
                <c:pt idx="4">
                  <c:v>4.0</c:v>
                </c:pt>
                <c:pt idx="5">
                  <c:v>5.0</c:v>
                </c:pt>
              </c:numCache>
            </c:numRef>
          </c:cat>
          <c:val>
            <c:numRef>
              <c:f>Sheet1!$B$2:$B$7</c:f>
              <c:numCache>
                <c:formatCode>General</c:formatCode>
                <c:ptCount val="6"/>
                <c:pt idx="0">
                  <c:v>5.0</c:v>
                </c:pt>
                <c:pt idx="1">
                  <c:v>8.0</c:v>
                </c:pt>
                <c:pt idx="2">
                  <c:v>2.0</c:v>
                </c:pt>
                <c:pt idx="3">
                  <c:v>1.2</c:v>
                </c:pt>
                <c:pt idx="4">
                  <c:v>0.0</c:v>
                </c:pt>
                <c:pt idx="5">
                  <c:v>1.0</c:v>
                </c:pt>
              </c:numCache>
            </c:numRef>
          </c:val>
        </c:ser>
        <c:ser>
          <c:idx val="1"/>
          <c:order val="1"/>
          <c:tx>
            <c:strRef>
              <c:f>Sheet1!$C$1</c:f>
              <c:strCache>
                <c:ptCount val="1"/>
                <c:pt idx="0">
                  <c:v>Column1</c:v>
                </c:pt>
              </c:strCache>
            </c:strRef>
          </c:tx>
          <c:spPr>
            <a:solidFill>
              <a:schemeClr val="accent2"/>
            </a:solidFill>
            <a:ln w="19050">
              <a:solidFill>
                <a:schemeClr val="lt1"/>
              </a:solidFill>
            </a:ln>
            <a:effectLst/>
          </c:spPr>
          <c:invertIfNegative val="0"/>
          <c:cat>
            <c:numRef>
              <c:f>Sheet1!$A$2:$A$7</c:f>
              <c:numCache>
                <c:formatCode>General</c:formatCode>
                <c:ptCount val="6"/>
                <c:pt idx="0">
                  <c:v>0.0</c:v>
                </c:pt>
                <c:pt idx="1">
                  <c:v>1.0</c:v>
                </c:pt>
                <c:pt idx="2">
                  <c:v>2.0</c:v>
                </c:pt>
                <c:pt idx="3">
                  <c:v>3.0</c:v>
                </c:pt>
                <c:pt idx="4">
                  <c:v>4.0</c:v>
                </c:pt>
                <c:pt idx="5">
                  <c:v>5.0</c:v>
                </c:pt>
              </c:numCache>
            </c:numRef>
          </c:cat>
          <c:val>
            <c:numRef>
              <c:f>Sheet1!$C$2:$C$7</c:f>
              <c:numCache>
                <c:formatCode>General</c:formatCode>
                <c:ptCount val="6"/>
              </c:numCache>
            </c:numRef>
          </c:val>
        </c:ser>
        <c:dLbls>
          <c:showLegendKey val="0"/>
          <c:showVal val="0"/>
          <c:showCatName val="0"/>
          <c:showSerName val="0"/>
          <c:showPercent val="0"/>
          <c:showBubbleSize val="0"/>
        </c:dLbls>
        <c:gapWidth val="150"/>
        <c:axId val="-2025163520"/>
        <c:axId val="-2056306272"/>
      </c:barChart>
      <c:valAx>
        <c:axId val="-2056306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responses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5163520"/>
        <c:crosses val="autoZero"/>
        <c:crossBetween val="between"/>
      </c:valAx>
      <c:catAx>
        <c:axId val="-202516352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Rated from 0-5</a:t>
                </a:r>
                <a:r>
                  <a:rPr lang="en-US" baseline="0" dirty="0" smtClean="0"/>
                  <a:t> (least to greatest)</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630627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Teacher’s opinion on the</a:t>
            </a:r>
            <a:r>
              <a:rPr lang="en-US" baseline="0" dirty="0" smtClean="0"/>
              <a:t> Ohio Teacher’s Evaluation System (OTES)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3"/>
                <c:pt idx="0">
                  <c:v>Like</c:v>
                </c:pt>
                <c:pt idx="1">
                  <c:v>Neither like nor Dislike</c:v>
                </c:pt>
                <c:pt idx="2">
                  <c:v>Dislike</c:v>
                </c:pt>
              </c:strCache>
            </c:strRef>
          </c:cat>
          <c:val>
            <c:numRef>
              <c:f>Sheet1!$B$2:$B$7</c:f>
              <c:numCache>
                <c:formatCode>0.00%</c:formatCode>
                <c:ptCount val="6"/>
                <c:pt idx="0">
                  <c:v>0.118</c:v>
                </c:pt>
                <c:pt idx="1">
                  <c:v>0.471</c:v>
                </c:pt>
                <c:pt idx="2">
                  <c:v>0.412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Ethnicity of Students at BMS</c:v>
                </c:pt>
              </c:strCache>
            </c:strRef>
          </c:tx>
          <c:spPr>
            <a:solidFill>
              <a:schemeClr val="accent1"/>
            </a:solidFill>
            <a:ln w="19050">
              <a:solidFill>
                <a:schemeClr val="lt1"/>
              </a:solidFill>
            </a:ln>
            <a:effectLst/>
          </c:spPr>
          <c:invertIfNegative val="0"/>
          <c:cat>
            <c:strRef>
              <c:f>Sheet1!$A$2:$A$7</c:f>
              <c:strCache>
                <c:ptCount val="6"/>
                <c:pt idx="0">
                  <c:v>Asian</c:v>
                </c:pt>
                <c:pt idx="1">
                  <c:v>Black</c:v>
                </c:pt>
                <c:pt idx="2">
                  <c:v>Hispanic</c:v>
                </c:pt>
                <c:pt idx="3">
                  <c:v>American Indian or Alaskan Native</c:v>
                </c:pt>
                <c:pt idx="4">
                  <c:v>Multi-racial</c:v>
                </c:pt>
                <c:pt idx="5">
                  <c:v>White</c:v>
                </c:pt>
              </c:strCache>
            </c:strRef>
          </c:cat>
          <c:val>
            <c:numRef>
              <c:f>Sheet1!$B$2:$B$7</c:f>
              <c:numCache>
                <c:formatCode>General</c:formatCode>
                <c:ptCount val="6"/>
                <c:pt idx="0">
                  <c:v>1.0</c:v>
                </c:pt>
                <c:pt idx="1">
                  <c:v>50.0</c:v>
                </c:pt>
                <c:pt idx="2">
                  <c:v>7.0</c:v>
                </c:pt>
                <c:pt idx="3">
                  <c:v>2.0</c:v>
                </c:pt>
                <c:pt idx="4">
                  <c:v>52.0</c:v>
                </c:pt>
                <c:pt idx="5">
                  <c:v>420.0</c:v>
                </c:pt>
              </c:numCache>
            </c:numRef>
          </c:val>
        </c:ser>
        <c:dLbls>
          <c:showLegendKey val="0"/>
          <c:showVal val="0"/>
          <c:showCatName val="0"/>
          <c:showSerName val="0"/>
          <c:showPercent val="0"/>
          <c:showBubbleSize val="0"/>
        </c:dLbls>
        <c:gapWidth val="150"/>
        <c:axId val="-2100539168"/>
        <c:axId val="-2100533536"/>
      </c:barChart>
      <c:valAx>
        <c:axId val="-2100533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students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539168"/>
        <c:crosses val="autoZero"/>
        <c:crossBetween val="between"/>
      </c:valAx>
      <c:catAx>
        <c:axId val="-21005391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0533536"/>
        <c:crosses val="autoZero"/>
        <c:auto val="1"/>
        <c:lblAlgn val="ctr"/>
        <c:lblOffset val="100"/>
        <c:noMultiLvlLbl val="0"/>
      </c:cat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90 students</a:t>
            </a:r>
            <a:r>
              <a:rPr lang="en-US" baseline="0" dirty="0" smtClean="0"/>
              <a:t> are identified </a:t>
            </a:r>
            <a:r>
              <a:rPr lang="en-US" baseline="0" smtClean="0"/>
              <a:t>as Special Education </a:t>
            </a:r>
            <a:endParaRPr lang="en-US"/>
          </a:p>
        </c:rich>
      </c:tx>
      <c:layout>
        <c:manualLayout>
          <c:xMode val="edge"/>
          <c:yMode val="edge"/>
          <c:x val="0.194667937992126"/>
          <c:y val="0.0187499988465798"/>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Ethnicity of Special Education Students</c:v>
                </c:pt>
              </c:strCache>
            </c:strRef>
          </c:tx>
          <c:spPr>
            <a:solidFill>
              <a:schemeClr val="accent1"/>
            </a:solidFill>
            <a:ln w="19050">
              <a:solidFill>
                <a:schemeClr val="lt1"/>
              </a:solidFill>
            </a:ln>
            <a:effectLst/>
          </c:spPr>
          <c:invertIfNegative val="0"/>
          <c:cat>
            <c:strRef>
              <c:f>Sheet1!$A$2:$A$5</c:f>
              <c:strCache>
                <c:ptCount val="4"/>
                <c:pt idx="0">
                  <c:v>Black</c:v>
                </c:pt>
                <c:pt idx="1">
                  <c:v>American Indian or Alaskan Native </c:v>
                </c:pt>
                <c:pt idx="2">
                  <c:v>Multi-racial</c:v>
                </c:pt>
                <c:pt idx="3">
                  <c:v>White</c:v>
                </c:pt>
              </c:strCache>
            </c:strRef>
          </c:cat>
          <c:val>
            <c:numRef>
              <c:f>Sheet1!$B$2:$B$5</c:f>
              <c:numCache>
                <c:formatCode>General</c:formatCode>
                <c:ptCount val="4"/>
                <c:pt idx="0">
                  <c:v>9.0</c:v>
                </c:pt>
                <c:pt idx="1">
                  <c:v>2.0</c:v>
                </c:pt>
                <c:pt idx="2">
                  <c:v>11.0</c:v>
                </c:pt>
                <c:pt idx="3">
                  <c:v>68.0</c:v>
                </c:pt>
              </c:numCache>
            </c:numRef>
          </c:val>
        </c:ser>
        <c:dLbls>
          <c:showLegendKey val="0"/>
          <c:showVal val="0"/>
          <c:showCatName val="0"/>
          <c:showSerName val="0"/>
          <c:showPercent val="0"/>
          <c:showBubbleSize val="0"/>
        </c:dLbls>
        <c:gapWidth val="150"/>
        <c:axId val="-2023649728"/>
        <c:axId val="-2023614640"/>
      </c:barChart>
      <c:valAx>
        <c:axId val="-2023614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students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3649728"/>
        <c:crosses val="autoZero"/>
        <c:crossBetween val="between"/>
      </c:valAx>
      <c:catAx>
        <c:axId val="-2023649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361464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School</a:t>
            </a:r>
            <a:r>
              <a:rPr lang="en-US" baseline="0" dirty="0" smtClean="0"/>
              <a:t> Population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Male</c:v>
                </c:pt>
              </c:strCache>
            </c:strRef>
          </c:tx>
          <c:spPr>
            <a:solidFill>
              <a:schemeClr val="accent1"/>
            </a:solidFill>
            <a:ln>
              <a:noFill/>
            </a:ln>
            <a:effectLst/>
          </c:spPr>
          <c:invertIfNegative val="0"/>
          <c:cat>
            <c:strRef>
              <c:f>Sheet1!$A$2:$A$5</c:f>
              <c:strCache>
                <c:ptCount val="1"/>
                <c:pt idx="0">
                  <c:v>Population</c:v>
                </c:pt>
              </c:strCache>
            </c:strRef>
          </c:cat>
          <c:val>
            <c:numRef>
              <c:f>Sheet1!$B$2:$B$5</c:f>
              <c:numCache>
                <c:formatCode>General</c:formatCode>
                <c:ptCount val="4"/>
                <c:pt idx="0">
                  <c:v>273.0</c:v>
                </c:pt>
              </c:numCache>
            </c:numRef>
          </c:val>
        </c:ser>
        <c:ser>
          <c:idx val="1"/>
          <c:order val="1"/>
          <c:tx>
            <c:strRef>
              <c:f>Sheet1!$C$1</c:f>
              <c:strCache>
                <c:ptCount val="1"/>
                <c:pt idx="0">
                  <c:v>Female</c:v>
                </c:pt>
              </c:strCache>
            </c:strRef>
          </c:tx>
          <c:spPr>
            <a:solidFill>
              <a:schemeClr val="accent2"/>
            </a:solidFill>
            <a:ln>
              <a:noFill/>
            </a:ln>
            <a:effectLst/>
          </c:spPr>
          <c:invertIfNegative val="0"/>
          <c:cat>
            <c:strRef>
              <c:f>Sheet1!$A$2:$A$5</c:f>
              <c:strCache>
                <c:ptCount val="1"/>
                <c:pt idx="0">
                  <c:v>Population</c:v>
                </c:pt>
              </c:strCache>
            </c:strRef>
          </c:cat>
          <c:val>
            <c:numRef>
              <c:f>Sheet1!$C$2:$C$5</c:f>
              <c:numCache>
                <c:formatCode>General</c:formatCode>
                <c:ptCount val="4"/>
                <c:pt idx="0">
                  <c:v>259.0</c:v>
                </c:pt>
              </c:numCache>
            </c:numRef>
          </c:val>
        </c:ser>
        <c:ser>
          <c:idx val="2"/>
          <c:order val="2"/>
          <c:tx>
            <c:strRef>
              <c:f>Sheet1!$D$1</c:f>
              <c:strCache>
                <c:ptCount val="1"/>
                <c:pt idx="0">
                  <c:v>SPED Male</c:v>
                </c:pt>
              </c:strCache>
            </c:strRef>
          </c:tx>
          <c:spPr>
            <a:solidFill>
              <a:schemeClr val="accent3"/>
            </a:solidFill>
            <a:ln>
              <a:noFill/>
            </a:ln>
            <a:effectLst/>
          </c:spPr>
          <c:invertIfNegative val="0"/>
          <c:cat>
            <c:strRef>
              <c:f>Sheet1!$A$2:$A$5</c:f>
              <c:strCache>
                <c:ptCount val="1"/>
                <c:pt idx="0">
                  <c:v>Population</c:v>
                </c:pt>
              </c:strCache>
            </c:strRef>
          </c:cat>
          <c:val>
            <c:numRef>
              <c:f>Sheet1!$D$2:$D$5</c:f>
              <c:numCache>
                <c:formatCode>General</c:formatCode>
                <c:ptCount val="4"/>
                <c:pt idx="0">
                  <c:v>64.0</c:v>
                </c:pt>
              </c:numCache>
            </c:numRef>
          </c:val>
        </c:ser>
        <c:ser>
          <c:idx val="3"/>
          <c:order val="3"/>
          <c:tx>
            <c:strRef>
              <c:f>Sheet1!$E$1</c:f>
              <c:strCache>
                <c:ptCount val="1"/>
                <c:pt idx="0">
                  <c:v>SPED Female</c:v>
                </c:pt>
              </c:strCache>
            </c:strRef>
          </c:tx>
          <c:spPr>
            <a:solidFill>
              <a:schemeClr val="accent4"/>
            </a:solidFill>
            <a:ln>
              <a:noFill/>
            </a:ln>
            <a:effectLst/>
          </c:spPr>
          <c:invertIfNegative val="0"/>
          <c:cat>
            <c:strRef>
              <c:f>Sheet1!$A$2:$A$5</c:f>
              <c:strCache>
                <c:ptCount val="1"/>
                <c:pt idx="0">
                  <c:v>Population</c:v>
                </c:pt>
              </c:strCache>
            </c:strRef>
          </c:cat>
          <c:val>
            <c:numRef>
              <c:f>Sheet1!$E$2:$E$5</c:f>
              <c:numCache>
                <c:formatCode>General</c:formatCode>
                <c:ptCount val="4"/>
                <c:pt idx="0">
                  <c:v>26.0</c:v>
                </c:pt>
              </c:numCache>
            </c:numRef>
          </c:val>
        </c:ser>
        <c:dLbls>
          <c:showLegendKey val="0"/>
          <c:showVal val="0"/>
          <c:showCatName val="0"/>
          <c:showSerName val="0"/>
          <c:showPercent val="0"/>
          <c:showBubbleSize val="0"/>
        </c:dLbls>
        <c:gapWidth val="219"/>
        <c:overlap val="-27"/>
        <c:axId val="-2023729840"/>
        <c:axId val="-2022867424"/>
      </c:barChart>
      <c:catAx>
        <c:axId val="-202372984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Students</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2867424"/>
        <c:crosses val="autoZero"/>
        <c:auto val="1"/>
        <c:lblAlgn val="ctr"/>
        <c:lblOffset val="100"/>
        <c:noMultiLvlLbl val="0"/>
      </c:catAx>
      <c:valAx>
        <c:axId val="-2022867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 of students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3729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 of students who passed the Ohio Achievement Assessment</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Math</c:v>
                </c:pt>
                <c:pt idx="1">
                  <c:v>Language Arts</c:v>
                </c:pt>
                <c:pt idx="2">
                  <c:v>Science</c:v>
                </c:pt>
              </c:strCache>
            </c:strRef>
          </c:cat>
          <c:val>
            <c:numRef>
              <c:f>Sheet1!$B$2:$B$5</c:f>
              <c:numCache>
                <c:formatCode>0.00%</c:formatCode>
                <c:ptCount val="4"/>
                <c:pt idx="0" formatCode="0%">
                  <c:v>1.0</c:v>
                </c:pt>
                <c:pt idx="1">
                  <c:v>0.795</c:v>
                </c:pt>
                <c:pt idx="2">
                  <c:v>0.923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69B507-DFE0-C445-93EB-A4A0C9176A8D}" type="doc">
      <dgm:prSet loTypeId="urn:microsoft.com/office/officeart/2005/8/layout/equation1" loCatId="" qsTypeId="urn:microsoft.com/office/officeart/2005/8/quickstyle/simple4" qsCatId="simple" csTypeId="urn:microsoft.com/office/officeart/2005/8/colors/accent1_2" csCatId="accent1" phldr="1"/>
      <dgm:spPr/>
    </dgm:pt>
    <dgm:pt modelId="{3C1FAC8C-BFE8-4445-9334-383D62A9456E}">
      <dgm:prSet phldrT="[Text]"/>
      <dgm:spPr/>
      <dgm:t>
        <a:bodyPr/>
        <a:lstStyle/>
        <a:p>
          <a:r>
            <a:rPr lang="en-US" dirty="0" smtClean="0"/>
            <a:t>Teacher  Quality Equity</a:t>
          </a:r>
          <a:endParaRPr lang="en-US" dirty="0"/>
        </a:p>
      </dgm:t>
    </dgm:pt>
    <dgm:pt modelId="{650C78F1-F752-6243-AD4A-0FD4C09EC243}" type="parTrans" cxnId="{0BEFA8C3-3F35-2848-B502-D5BBC3C909B1}">
      <dgm:prSet/>
      <dgm:spPr/>
    </dgm:pt>
    <dgm:pt modelId="{4AC4B469-29F6-D14C-A5D8-2752251B7DCC}" type="sibTrans" cxnId="{0BEFA8C3-3F35-2848-B502-D5BBC3C909B1}">
      <dgm:prSet/>
      <dgm:spPr/>
      <dgm:t>
        <a:bodyPr/>
        <a:lstStyle/>
        <a:p>
          <a:endParaRPr lang="en-US"/>
        </a:p>
      </dgm:t>
    </dgm:pt>
    <dgm:pt modelId="{ECB5B36C-8015-EE43-9E54-C43F51A98CDF}">
      <dgm:prSet phldrT="[Text]"/>
      <dgm:spPr/>
      <dgm:t>
        <a:bodyPr/>
        <a:lstStyle/>
        <a:p>
          <a:r>
            <a:rPr lang="en-US" dirty="0" smtClean="0"/>
            <a:t>Programmatic Equity</a:t>
          </a:r>
          <a:endParaRPr lang="en-US" dirty="0"/>
        </a:p>
      </dgm:t>
    </dgm:pt>
    <dgm:pt modelId="{D48B718E-78DE-7641-B696-25D75CC6EDEB}" type="parTrans" cxnId="{D3E7B534-84C7-3D47-A523-684C5FC4B12B}">
      <dgm:prSet/>
      <dgm:spPr/>
    </dgm:pt>
    <dgm:pt modelId="{B465EE69-C6E6-8D4A-A1A6-FC0E341F386C}" type="sibTrans" cxnId="{D3E7B534-84C7-3D47-A523-684C5FC4B12B}">
      <dgm:prSet/>
      <dgm:spPr/>
      <dgm:t>
        <a:bodyPr/>
        <a:lstStyle/>
        <a:p>
          <a:endParaRPr lang="en-US"/>
        </a:p>
      </dgm:t>
    </dgm:pt>
    <dgm:pt modelId="{8715BBDB-02CF-B544-97D0-F9B63F182627}">
      <dgm:prSet phldrT="[Text]"/>
      <dgm:spPr/>
      <dgm:t>
        <a:bodyPr/>
        <a:lstStyle/>
        <a:p>
          <a:r>
            <a:rPr lang="en-US" dirty="0" smtClean="0"/>
            <a:t>Achievement Equity</a:t>
          </a:r>
          <a:endParaRPr lang="en-US" dirty="0"/>
        </a:p>
      </dgm:t>
    </dgm:pt>
    <dgm:pt modelId="{AEF4B9C8-0F64-BB49-8C13-1151DBC8C4C4}" type="parTrans" cxnId="{FDE1DB45-A18D-054A-B3B2-9C8AFB8C1FFF}">
      <dgm:prSet/>
      <dgm:spPr/>
    </dgm:pt>
    <dgm:pt modelId="{F1B8BAF2-12AC-9B42-8F88-33823F56737F}" type="sibTrans" cxnId="{FDE1DB45-A18D-054A-B3B2-9C8AFB8C1FFF}">
      <dgm:prSet/>
      <dgm:spPr/>
    </dgm:pt>
    <dgm:pt modelId="{D717C66F-F179-3344-BD66-25688D50E190}" type="pres">
      <dgm:prSet presAssocID="{B169B507-DFE0-C445-93EB-A4A0C9176A8D}" presName="linearFlow" presStyleCnt="0">
        <dgm:presLayoutVars>
          <dgm:dir/>
          <dgm:resizeHandles val="exact"/>
        </dgm:presLayoutVars>
      </dgm:prSet>
      <dgm:spPr/>
    </dgm:pt>
    <dgm:pt modelId="{C0BBDD87-498C-7A4A-B21B-F0F9A9517AAC}" type="pres">
      <dgm:prSet presAssocID="{3C1FAC8C-BFE8-4445-9334-383D62A9456E}" presName="node" presStyleLbl="node1" presStyleIdx="0" presStyleCnt="3">
        <dgm:presLayoutVars>
          <dgm:bulletEnabled val="1"/>
        </dgm:presLayoutVars>
      </dgm:prSet>
      <dgm:spPr/>
      <dgm:t>
        <a:bodyPr/>
        <a:lstStyle/>
        <a:p>
          <a:endParaRPr lang="en-US"/>
        </a:p>
      </dgm:t>
    </dgm:pt>
    <dgm:pt modelId="{B3912E45-864A-A145-868A-43C2DF4287E4}" type="pres">
      <dgm:prSet presAssocID="{4AC4B469-29F6-D14C-A5D8-2752251B7DCC}" presName="spacerL" presStyleCnt="0"/>
      <dgm:spPr/>
    </dgm:pt>
    <dgm:pt modelId="{B5AA13C2-8CBE-9043-94D4-FC57343076ED}" type="pres">
      <dgm:prSet presAssocID="{4AC4B469-29F6-D14C-A5D8-2752251B7DCC}" presName="sibTrans" presStyleLbl="sibTrans2D1" presStyleIdx="0" presStyleCnt="2"/>
      <dgm:spPr/>
      <dgm:t>
        <a:bodyPr/>
        <a:lstStyle/>
        <a:p>
          <a:endParaRPr lang="en-US"/>
        </a:p>
      </dgm:t>
    </dgm:pt>
    <dgm:pt modelId="{6B4F135E-2B5B-0042-8507-7CEF0ACD0B6D}" type="pres">
      <dgm:prSet presAssocID="{4AC4B469-29F6-D14C-A5D8-2752251B7DCC}" presName="spacerR" presStyleCnt="0"/>
      <dgm:spPr/>
    </dgm:pt>
    <dgm:pt modelId="{C76DFCE4-A8CB-874B-B579-35C311400204}" type="pres">
      <dgm:prSet presAssocID="{ECB5B36C-8015-EE43-9E54-C43F51A98CDF}" presName="node" presStyleLbl="node1" presStyleIdx="1" presStyleCnt="3">
        <dgm:presLayoutVars>
          <dgm:bulletEnabled val="1"/>
        </dgm:presLayoutVars>
      </dgm:prSet>
      <dgm:spPr/>
      <dgm:t>
        <a:bodyPr/>
        <a:lstStyle/>
        <a:p>
          <a:endParaRPr lang="en-US"/>
        </a:p>
      </dgm:t>
    </dgm:pt>
    <dgm:pt modelId="{6808C12B-ACB4-B845-85A8-64338162684D}" type="pres">
      <dgm:prSet presAssocID="{B465EE69-C6E6-8D4A-A1A6-FC0E341F386C}" presName="spacerL" presStyleCnt="0"/>
      <dgm:spPr/>
    </dgm:pt>
    <dgm:pt modelId="{8FF7941C-F20E-1B40-968D-D782FFA44692}" type="pres">
      <dgm:prSet presAssocID="{B465EE69-C6E6-8D4A-A1A6-FC0E341F386C}" presName="sibTrans" presStyleLbl="sibTrans2D1" presStyleIdx="1" presStyleCnt="2"/>
      <dgm:spPr/>
      <dgm:t>
        <a:bodyPr/>
        <a:lstStyle/>
        <a:p>
          <a:endParaRPr lang="en-US"/>
        </a:p>
      </dgm:t>
    </dgm:pt>
    <dgm:pt modelId="{67DBB479-0FA9-9440-9FB2-5D2AF74D9F83}" type="pres">
      <dgm:prSet presAssocID="{B465EE69-C6E6-8D4A-A1A6-FC0E341F386C}" presName="spacerR" presStyleCnt="0"/>
      <dgm:spPr/>
    </dgm:pt>
    <dgm:pt modelId="{14A6ED68-03B2-AC4C-B9E9-95EDBC834E15}" type="pres">
      <dgm:prSet presAssocID="{8715BBDB-02CF-B544-97D0-F9B63F182627}" presName="node" presStyleLbl="node1" presStyleIdx="2" presStyleCnt="3">
        <dgm:presLayoutVars>
          <dgm:bulletEnabled val="1"/>
        </dgm:presLayoutVars>
      </dgm:prSet>
      <dgm:spPr/>
      <dgm:t>
        <a:bodyPr/>
        <a:lstStyle/>
        <a:p>
          <a:endParaRPr lang="en-US"/>
        </a:p>
      </dgm:t>
    </dgm:pt>
  </dgm:ptLst>
  <dgm:cxnLst>
    <dgm:cxn modelId="{27CA85E6-E90A-D749-B4FD-C9A584464179}" type="presOf" srcId="{B465EE69-C6E6-8D4A-A1A6-FC0E341F386C}" destId="{8FF7941C-F20E-1B40-968D-D782FFA44692}" srcOrd="0" destOrd="0" presId="urn:microsoft.com/office/officeart/2005/8/layout/equation1"/>
    <dgm:cxn modelId="{3DC48CB3-3B06-4F48-B886-C8B0A6475F8B}" type="presOf" srcId="{4AC4B469-29F6-D14C-A5D8-2752251B7DCC}" destId="{B5AA13C2-8CBE-9043-94D4-FC57343076ED}" srcOrd="0" destOrd="0" presId="urn:microsoft.com/office/officeart/2005/8/layout/equation1"/>
    <dgm:cxn modelId="{FDE1DB45-A18D-054A-B3B2-9C8AFB8C1FFF}" srcId="{B169B507-DFE0-C445-93EB-A4A0C9176A8D}" destId="{8715BBDB-02CF-B544-97D0-F9B63F182627}" srcOrd="2" destOrd="0" parTransId="{AEF4B9C8-0F64-BB49-8C13-1151DBC8C4C4}" sibTransId="{F1B8BAF2-12AC-9B42-8F88-33823F56737F}"/>
    <dgm:cxn modelId="{D3E7B534-84C7-3D47-A523-684C5FC4B12B}" srcId="{B169B507-DFE0-C445-93EB-A4A0C9176A8D}" destId="{ECB5B36C-8015-EE43-9E54-C43F51A98CDF}" srcOrd="1" destOrd="0" parTransId="{D48B718E-78DE-7641-B696-25D75CC6EDEB}" sibTransId="{B465EE69-C6E6-8D4A-A1A6-FC0E341F386C}"/>
    <dgm:cxn modelId="{0BEFA8C3-3F35-2848-B502-D5BBC3C909B1}" srcId="{B169B507-DFE0-C445-93EB-A4A0C9176A8D}" destId="{3C1FAC8C-BFE8-4445-9334-383D62A9456E}" srcOrd="0" destOrd="0" parTransId="{650C78F1-F752-6243-AD4A-0FD4C09EC243}" sibTransId="{4AC4B469-29F6-D14C-A5D8-2752251B7DCC}"/>
    <dgm:cxn modelId="{CE8EB36F-55DC-A74D-9D4B-B3900ED414DF}" type="presOf" srcId="{3C1FAC8C-BFE8-4445-9334-383D62A9456E}" destId="{C0BBDD87-498C-7A4A-B21B-F0F9A9517AAC}" srcOrd="0" destOrd="0" presId="urn:microsoft.com/office/officeart/2005/8/layout/equation1"/>
    <dgm:cxn modelId="{7F582B9D-80A8-924E-9EDB-FB64A1877D70}" type="presOf" srcId="{8715BBDB-02CF-B544-97D0-F9B63F182627}" destId="{14A6ED68-03B2-AC4C-B9E9-95EDBC834E15}" srcOrd="0" destOrd="0" presId="urn:microsoft.com/office/officeart/2005/8/layout/equation1"/>
    <dgm:cxn modelId="{6F2237EC-C275-E446-9FF7-7E1000DF9740}" type="presOf" srcId="{B169B507-DFE0-C445-93EB-A4A0C9176A8D}" destId="{D717C66F-F179-3344-BD66-25688D50E190}" srcOrd="0" destOrd="0" presId="urn:microsoft.com/office/officeart/2005/8/layout/equation1"/>
    <dgm:cxn modelId="{E0C28ACB-5011-874C-A590-9FAAB83E8150}" type="presOf" srcId="{ECB5B36C-8015-EE43-9E54-C43F51A98CDF}" destId="{C76DFCE4-A8CB-874B-B579-35C311400204}" srcOrd="0" destOrd="0" presId="urn:microsoft.com/office/officeart/2005/8/layout/equation1"/>
    <dgm:cxn modelId="{72153ED5-512C-3548-8465-F533AEDF8675}" type="presParOf" srcId="{D717C66F-F179-3344-BD66-25688D50E190}" destId="{C0BBDD87-498C-7A4A-B21B-F0F9A9517AAC}" srcOrd="0" destOrd="0" presId="urn:microsoft.com/office/officeart/2005/8/layout/equation1"/>
    <dgm:cxn modelId="{44C8ABC7-DA0F-074E-80FF-2CDA2182F18E}" type="presParOf" srcId="{D717C66F-F179-3344-BD66-25688D50E190}" destId="{B3912E45-864A-A145-868A-43C2DF4287E4}" srcOrd="1" destOrd="0" presId="urn:microsoft.com/office/officeart/2005/8/layout/equation1"/>
    <dgm:cxn modelId="{58346B86-6525-CC4E-8944-5F20B42E4453}" type="presParOf" srcId="{D717C66F-F179-3344-BD66-25688D50E190}" destId="{B5AA13C2-8CBE-9043-94D4-FC57343076ED}" srcOrd="2" destOrd="0" presId="urn:microsoft.com/office/officeart/2005/8/layout/equation1"/>
    <dgm:cxn modelId="{1DCF753B-887F-3746-9B16-871B2CB3D7F0}" type="presParOf" srcId="{D717C66F-F179-3344-BD66-25688D50E190}" destId="{6B4F135E-2B5B-0042-8507-7CEF0ACD0B6D}" srcOrd="3" destOrd="0" presId="urn:microsoft.com/office/officeart/2005/8/layout/equation1"/>
    <dgm:cxn modelId="{F8FF74FE-9349-4F4B-8C8E-D4F7FC9E321B}" type="presParOf" srcId="{D717C66F-F179-3344-BD66-25688D50E190}" destId="{C76DFCE4-A8CB-874B-B579-35C311400204}" srcOrd="4" destOrd="0" presId="urn:microsoft.com/office/officeart/2005/8/layout/equation1"/>
    <dgm:cxn modelId="{2C1F5D7A-A068-4145-B26F-9F0F60825152}" type="presParOf" srcId="{D717C66F-F179-3344-BD66-25688D50E190}" destId="{6808C12B-ACB4-B845-85A8-64338162684D}" srcOrd="5" destOrd="0" presId="urn:microsoft.com/office/officeart/2005/8/layout/equation1"/>
    <dgm:cxn modelId="{4EC2BE08-9202-E843-B9AC-858E234362DB}" type="presParOf" srcId="{D717C66F-F179-3344-BD66-25688D50E190}" destId="{8FF7941C-F20E-1B40-968D-D782FFA44692}" srcOrd="6" destOrd="0" presId="urn:microsoft.com/office/officeart/2005/8/layout/equation1"/>
    <dgm:cxn modelId="{27E8A610-100F-DE4C-9A18-C7D7FCE20A98}" type="presParOf" srcId="{D717C66F-F179-3344-BD66-25688D50E190}" destId="{67DBB479-0FA9-9440-9FB2-5D2AF74D9F83}" srcOrd="7" destOrd="0" presId="urn:microsoft.com/office/officeart/2005/8/layout/equation1"/>
    <dgm:cxn modelId="{584DF261-88F0-4B42-930E-03443D5D4731}" type="presParOf" srcId="{D717C66F-F179-3344-BD66-25688D50E190}" destId="{14A6ED68-03B2-AC4C-B9E9-95EDBC834E15}"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BDD87-498C-7A4A-B21B-F0F9A9517AAC}">
      <dsp:nvSpPr>
        <dsp:cNvPr id="0" name=""/>
        <dsp:cNvSpPr/>
      </dsp:nvSpPr>
      <dsp:spPr>
        <a:xfrm>
          <a:off x="1499" y="895501"/>
          <a:ext cx="1987246" cy="1987246"/>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Teacher  Quality Equity</a:t>
          </a:r>
          <a:endParaRPr lang="en-US" sz="1500" kern="1200" dirty="0"/>
        </a:p>
      </dsp:txBody>
      <dsp:txXfrm>
        <a:off x="292524" y="1186526"/>
        <a:ext cx="1405196" cy="1405196"/>
      </dsp:txXfrm>
    </dsp:sp>
    <dsp:sp modelId="{B5AA13C2-8CBE-9043-94D4-FC57343076ED}">
      <dsp:nvSpPr>
        <dsp:cNvPr id="0" name=""/>
        <dsp:cNvSpPr/>
      </dsp:nvSpPr>
      <dsp:spPr>
        <a:xfrm>
          <a:off x="2150109" y="1312823"/>
          <a:ext cx="1152602" cy="1152602"/>
        </a:xfrm>
        <a:prstGeom prst="mathPlus">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302886" y="1753578"/>
        <a:ext cx="847048" cy="271092"/>
      </dsp:txXfrm>
    </dsp:sp>
    <dsp:sp modelId="{C76DFCE4-A8CB-874B-B579-35C311400204}">
      <dsp:nvSpPr>
        <dsp:cNvPr id="0" name=""/>
        <dsp:cNvSpPr/>
      </dsp:nvSpPr>
      <dsp:spPr>
        <a:xfrm>
          <a:off x="3464076" y="895501"/>
          <a:ext cx="1987246" cy="1987246"/>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Programmatic Equity</a:t>
          </a:r>
          <a:endParaRPr lang="en-US" sz="1500" kern="1200" dirty="0"/>
        </a:p>
      </dsp:txBody>
      <dsp:txXfrm>
        <a:off x="3755101" y="1186526"/>
        <a:ext cx="1405196" cy="1405196"/>
      </dsp:txXfrm>
    </dsp:sp>
    <dsp:sp modelId="{8FF7941C-F20E-1B40-968D-D782FFA44692}">
      <dsp:nvSpPr>
        <dsp:cNvPr id="0" name=""/>
        <dsp:cNvSpPr/>
      </dsp:nvSpPr>
      <dsp:spPr>
        <a:xfrm>
          <a:off x="5612687" y="1312823"/>
          <a:ext cx="1152602" cy="1152602"/>
        </a:xfrm>
        <a:prstGeom prst="mathEqual">
          <a:avLst/>
        </a:prstGeom>
        <a:gradFill rotWithShape="0">
          <a:gsLst>
            <a:gs pos="0">
              <a:schemeClr val="accent1">
                <a:tint val="60000"/>
                <a:hueOff val="0"/>
                <a:satOff val="0"/>
                <a:lumOff val="0"/>
                <a:alphaOff val="0"/>
                <a:tint val="96000"/>
                <a:lumMod val="104000"/>
              </a:schemeClr>
            </a:gs>
            <a:gs pos="100000">
              <a:schemeClr val="accent1">
                <a:tint val="6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765464" y="1550259"/>
        <a:ext cx="847048" cy="677730"/>
      </dsp:txXfrm>
    </dsp:sp>
    <dsp:sp modelId="{14A6ED68-03B2-AC4C-B9E9-95EDBC834E15}">
      <dsp:nvSpPr>
        <dsp:cNvPr id="0" name=""/>
        <dsp:cNvSpPr/>
      </dsp:nvSpPr>
      <dsp:spPr>
        <a:xfrm>
          <a:off x="6926654" y="895501"/>
          <a:ext cx="1987246" cy="1987246"/>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Achievement Equity</a:t>
          </a:r>
          <a:endParaRPr lang="en-US" sz="1500" kern="1200" dirty="0"/>
        </a:p>
      </dsp:txBody>
      <dsp:txXfrm>
        <a:off x="7217679" y="1186526"/>
        <a:ext cx="1405196" cy="140519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11/24/15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 Id="rId3"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stor.org/stable/1162541?seq=9#page_scan_tab_conten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Brown Middle School Equity Project		</a:t>
            </a:r>
            <a:endParaRPr lang="en-US" dirty="0"/>
          </a:p>
        </p:txBody>
      </p:sp>
      <p:sp>
        <p:nvSpPr>
          <p:cNvPr id="3" name="Subtitle 2"/>
          <p:cNvSpPr>
            <a:spLocks noGrp="1"/>
          </p:cNvSpPr>
          <p:nvPr>
            <p:ph type="subTitle" idx="1"/>
          </p:nvPr>
        </p:nvSpPr>
        <p:spPr/>
        <p:txBody>
          <a:bodyPr>
            <a:normAutofit/>
          </a:bodyPr>
          <a:lstStyle/>
          <a:p>
            <a:r>
              <a:rPr lang="en-US" dirty="0" smtClean="0"/>
              <a:t>Kristin </a:t>
            </a:r>
            <a:r>
              <a:rPr lang="en-US" dirty="0" err="1" smtClean="0"/>
              <a:t>Stambaugh</a:t>
            </a:r>
            <a:endParaRPr lang="en-US" dirty="0" smtClean="0"/>
          </a:p>
          <a:p>
            <a:r>
              <a:rPr lang="en-US" smtClean="0"/>
              <a:t>Fall </a:t>
            </a:r>
            <a:r>
              <a:rPr lang="en-US" smtClean="0"/>
              <a:t>2015</a:t>
            </a:r>
            <a:endParaRPr lang="en-US" dirty="0"/>
          </a:p>
        </p:txBody>
      </p:sp>
    </p:spTree>
    <p:extLst>
      <p:ext uri="{BB962C8B-B14F-4D97-AF65-F5344CB8AC3E}">
        <p14:creationId xmlns:p14="http://schemas.microsoft.com/office/powerpoint/2010/main" val="565051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teachers interviewed looked at this question in two ways.  The first way in as the education system as a whole and secondly, as the Brown Middle School in Ravenna, Ohio.  The following 2 slides are the teacher’s responses.</a:t>
            </a:r>
          </a:p>
          <a:p>
            <a:r>
              <a:rPr lang="en-US" dirty="0" smtClean="0"/>
              <a:t>“As an education system, teachers feel that our current system is not intentionally built to help students rise above oppression.  Instead, it is built for middle class white people to succeed and if you do not fall into that mold, you tend to struggle and generally aren’t given the resources to succeed in the education sector.”  </a:t>
            </a:r>
          </a:p>
          <a:p>
            <a:pPr lvl="1"/>
            <a:r>
              <a:rPr lang="en-US" dirty="0" smtClean="0"/>
              <a:t>“It is harder to convince young people they “can learn” when they are cordoned off by a society that isn’t sure they really can” (</a:t>
            </a:r>
            <a:r>
              <a:rPr lang="en-US" dirty="0" err="1" smtClean="0"/>
              <a:t>Kozol</a:t>
            </a:r>
            <a:r>
              <a:rPr lang="en-US" dirty="0" smtClean="0"/>
              <a:t>, 2009 pg. 37)</a:t>
            </a:r>
          </a:p>
          <a:p>
            <a:r>
              <a:rPr lang="en-US" dirty="0" smtClean="0"/>
              <a:t>“At Brown Middle School, the teacher consensus was that in theory we teach students how to be successful in the school community which should transfer to work and their adult lives.  However, reality is that we do not fulfil that theory.  Some teachers believe we give them basic tools they need in regards to thinking and learning and hope they will make the decisions we would want them to make by us modeling what it looks like.  Others believe that there are some teachers at the school who are conscious about this topic.  They feel we utilize a lot of resources (tutoring during the day, ALEKS, 21</a:t>
            </a:r>
            <a:r>
              <a:rPr lang="en-US" baseline="30000" dirty="0" smtClean="0"/>
              <a:t>st</a:t>
            </a:r>
            <a:r>
              <a:rPr lang="en-US" dirty="0" smtClean="0"/>
              <a:t> Century Program).”  </a:t>
            </a:r>
            <a:endParaRPr lang="en-US" dirty="0"/>
          </a:p>
          <a:p>
            <a:r>
              <a:rPr lang="en-US" dirty="0" smtClean="0"/>
              <a:t>“In terms of students having a voice, it is not shown at the middle school level.  It was apparent to some teachers that standardized tests are written for people  who speak “American English” and not any other form of English.”</a:t>
            </a:r>
            <a:endParaRPr lang="en-US" dirty="0"/>
          </a:p>
          <a:p>
            <a:pPr marL="0" indent="0">
              <a:buNone/>
            </a:pPr>
            <a:endParaRPr lang="en-US" dirty="0"/>
          </a:p>
        </p:txBody>
      </p:sp>
      <p:sp>
        <p:nvSpPr>
          <p:cNvPr id="4" name="Title 3"/>
          <p:cNvSpPr>
            <a:spLocks noGrp="1"/>
          </p:cNvSpPr>
          <p:nvPr>
            <p:ph type="title"/>
          </p:nvPr>
        </p:nvSpPr>
        <p:spPr>
          <a:xfrm>
            <a:off x="2589211" y="376518"/>
            <a:ext cx="8915401" cy="1653988"/>
          </a:xfrm>
        </p:spPr>
        <p:txBody>
          <a:bodyPr>
            <a:normAutofit fontScale="90000"/>
          </a:bodyPr>
          <a:lstStyle/>
          <a:p>
            <a:pPr algn="ctr"/>
            <a:r>
              <a:rPr lang="en-US" dirty="0"/>
              <a:t>To what extent do we as a school community equip people to resist oppression?</a:t>
            </a:r>
          </a:p>
        </p:txBody>
      </p:sp>
    </p:spTree>
    <p:extLst>
      <p:ext uri="{BB962C8B-B14F-4D97-AF65-F5344CB8AC3E}">
        <p14:creationId xmlns:p14="http://schemas.microsoft.com/office/powerpoint/2010/main" val="95035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 what extent do we as a school community encourage people to action?</a:t>
            </a:r>
          </a:p>
        </p:txBody>
      </p:sp>
      <p:sp>
        <p:nvSpPr>
          <p:cNvPr id="3" name="Content Placeholder 2"/>
          <p:cNvSpPr>
            <a:spLocks noGrp="1"/>
          </p:cNvSpPr>
          <p:nvPr>
            <p:ph idx="1"/>
          </p:nvPr>
        </p:nvSpPr>
        <p:spPr/>
        <p:txBody>
          <a:bodyPr>
            <a:normAutofit fontScale="77500" lnSpcReduction="20000"/>
          </a:bodyPr>
          <a:lstStyle/>
          <a:p>
            <a:r>
              <a:rPr lang="en-US" dirty="0" smtClean="0"/>
              <a:t>The interviewees stated that at the middle school level, there is little to no encouragement as a school community to encourage people to action.  </a:t>
            </a:r>
          </a:p>
          <a:p>
            <a:r>
              <a:rPr lang="en-US" dirty="0" smtClean="0"/>
              <a:t>“Although we have a student council at the middle school, it is used more as a volunteer resource but not to be a representative for their peers.”</a:t>
            </a:r>
          </a:p>
          <a:p>
            <a:r>
              <a:rPr lang="en-US" dirty="0" smtClean="0"/>
              <a:t>It was also stated that “if the school community encourages people to action it is usually started from administration down and not from the school community.  When it is “top down” initiative, actions happen quickly.  However, when the initiative is school community up, actions take a lot of time and multiple voices before change, if any, happen.”</a:t>
            </a:r>
          </a:p>
          <a:p>
            <a:pPr lvl="1"/>
            <a:r>
              <a:rPr lang="en-US" dirty="0"/>
              <a:t>“The values of the parents and the kids themselves must have a role in this as well…Housing, health conditions, social factors -“other factors” is a term of overall reprieve one often hears” (</a:t>
            </a:r>
            <a:r>
              <a:rPr lang="en-US" dirty="0" err="1"/>
              <a:t>Kozol</a:t>
            </a:r>
            <a:r>
              <a:rPr lang="en-US" dirty="0"/>
              <a:t>, 2005 pg. 56</a:t>
            </a:r>
            <a:r>
              <a:rPr lang="en-US" dirty="0" smtClean="0"/>
              <a:t>)</a:t>
            </a:r>
          </a:p>
          <a:p>
            <a:r>
              <a:rPr lang="en-US" dirty="0" smtClean="0"/>
              <a:t>One interviewer tries </a:t>
            </a:r>
            <a:r>
              <a:rPr lang="en-US" dirty="0"/>
              <a:t>to model and teach students the best way to proceed.  </a:t>
            </a:r>
            <a:r>
              <a:rPr lang="en-US" dirty="0" smtClean="0"/>
              <a:t>However, “we as a school community are </a:t>
            </a:r>
            <a:r>
              <a:rPr lang="en-US" dirty="0"/>
              <a:t>so centered on </a:t>
            </a:r>
            <a:r>
              <a:rPr lang="en-US" dirty="0" smtClean="0"/>
              <a:t>educating to </a:t>
            </a:r>
            <a:r>
              <a:rPr lang="en-US" dirty="0"/>
              <a:t>the standards that we don’t look past that anymore</a:t>
            </a:r>
            <a:r>
              <a:rPr lang="en-US" dirty="0" smtClean="0"/>
              <a:t>.” </a:t>
            </a:r>
            <a:r>
              <a:rPr lang="en-US" dirty="0"/>
              <a:t>  </a:t>
            </a:r>
            <a:endParaRPr lang="en-US" dirty="0" smtClean="0"/>
          </a:p>
          <a:p>
            <a:pPr marL="742950" lvl="2" indent="-342900"/>
            <a:r>
              <a:rPr lang="en-US" dirty="0" smtClean="0"/>
              <a:t>“Reflecting on a “stifling uniformity of practice” that the testing movement has imposed on many public schools with the result, that “thinking, feeling people” are not given “room to think and feel”-he spoke of aspects of a child’s education that cannot be measured by exams” </a:t>
            </a:r>
            <a:r>
              <a:rPr lang="en-US" dirty="0"/>
              <a:t>(</a:t>
            </a:r>
            <a:r>
              <a:rPr lang="en-US" dirty="0" err="1"/>
              <a:t>Kozol</a:t>
            </a:r>
            <a:r>
              <a:rPr lang="en-US" dirty="0"/>
              <a:t>, 2005 pg. 56)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82116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 what extent do committees represent the perspectives of those who are less powerful?</a:t>
            </a:r>
          </a:p>
        </p:txBody>
      </p:sp>
      <p:sp>
        <p:nvSpPr>
          <p:cNvPr id="3" name="Content Placeholder 2"/>
          <p:cNvSpPr>
            <a:spLocks noGrp="1"/>
          </p:cNvSpPr>
          <p:nvPr>
            <p:ph idx="1"/>
          </p:nvPr>
        </p:nvSpPr>
        <p:spPr/>
        <p:txBody>
          <a:bodyPr>
            <a:normAutofit fontScale="85000" lnSpcReduction="20000"/>
          </a:bodyPr>
          <a:lstStyle/>
          <a:p>
            <a:endParaRPr lang="en-US" dirty="0"/>
          </a:p>
          <a:p>
            <a:pPr lvl="1" fontAlgn="base"/>
            <a:r>
              <a:rPr lang="en-US" dirty="0" smtClean="0"/>
              <a:t>According to one teacher “the </a:t>
            </a:r>
            <a:r>
              <a:rPr lang="en-US" dirty="0"/>
              <a:t>minorities at </a:t>
            </a:r>
            <a:r>
              <a:rPr lang="en-US" dirty="0" smtClean="0"/>
              <a:t>Brown Middle School </a:t>
            </a:r>
            <a:r>
              <a:rPr lang="en-US" dirty="0"/>
              <a:t>are the biggest voice because we teach to the lower </a:t>
            </a:r>
            <a:r>
              <a:rPr lang="en-US" dirty="0" smtClean="0"/>
              <a:t>“at risk”  and kids </a:t>
            </a:r>
            <a:r>
              <a:rPr lang="en-US" dirty="0"/>
              <a:t>to try to catch them up.  We teach </a:t>
            </a:r>
            <a:r>
              <a:rPr lang="en-US" dirty="0" smtClean="0"/>
              <a:t>to </a:t>
            </a:r>
            <a:r>
              <a:rPr lang="en-US" dirty="0"/>
              <a:t>close the achievement gap.  We aren’t making things enriching for the upper </a:t>
            </a:r>
            <a:r>
              <a:rPr lang="en-US" dirty="0" smtClean="0"/>
              <a:t>class or students who are above level. </a:t>
            </a:r>
            <a:r>
              <a:rPr lang="en-US" dirty="0"/>
              <a:t> </a:t>
            </a:r>
            <a:r>
              <a:rPr lang="en-US" dirty="0" smtClean="0"/>
              <a:t>They (the less powerful) </a:t>
            </a:r>
            <a:r>
              <a:rPr lang="en-US" dirty="0"/>
              <a:t>are the only voice heard.  We have a tutor and after school program for the lower students.  They get all the services</a:t>
            </a:r>
            <a:r>
              <a:rPr lang="en-US" dirty="0" smtClean="0"/>
              <a:t>.” </a:t>
            </a:r>
          </a:p>
          <a:p>
            <a:pPr lvl="2" fontAlgn="base"/>
            <a:r>
              <a:rPr lang="en-US" dirty="0" smtClean="0"/>
              <a:t>The minorities are those students who are from families who are socio-economically deprived. </a:t>
            </a:r>
            <a:endParaRPr lang="en-US" dirty="0"/>
          </a:p>
          <a:p>
            <a:pPr lvl="1" fontAlgn="base"/>
            <a:r>
              <a:rPr lang="en-US" dirty="0" smtClean="0"/>
              <a:t>“In </a:t>
            </a:r>
            <a:r>
              <a:rPr lang="en-US" dirty="0"/>
              <a:t>our community in Ravenna, they try to represent and improve the lives of those who are less powerful.  The community committees try to serve those under them because Ravenna is hugely democratic and focus on </a:t>
            </a:r>
            <a:r>
              <a:rPr lang="en-US" dirty="0" smtClean="0"/>
              <a:t>empowering the less powerful, whereas, </a:t>
            </a:r>
            <a:r>
              <a:rPr lang="en-US" dirty="0"/>
              <a:t>republicans </a:t>
            </a:r>
            <a:r>
              <a:rPr lang="en-US" dirty="0" smtClean="0"/>
              <a:t>do not use that as a focus. </a:t>
            </a:r>
            <a:r>
              <a:rPr lang="en-US" dirty="0"/>
              <a:t>  In our school, PBIS makes it school wide friendly, </a:t>
            </a:r>
            <a:r>
              <a:rPr lang="en-US" dirty="0" smtClean="0"/>
              <a:t>the BLT </a:t>
            </a:r>
            <a:r>
              <a:rPr lang="en-US" dirty="0"/>
              <a:t>doesn’t take into consideration </a:t>
            </a:r>
            <a:r>
              <a:rPr lang="en-US" dirty="0" smtClean="0"/>
              <a:t>the less powerful because </a:t>
            </a:r>
            <a:r>
              <a:rPr lang="en-US" dirty="0"/>
              <a:t>they are being told what to do</a:t>
            </a:r>
            <a:r>
              <a:rPr lang="en-US" dirty="0" smtClean="0"/>
              <a:t>.” </a:t>
            </a:r>
            <a:r>
              <a:rPr lang="en-US" dirty="0"/>
              <a:t> </a:t>
            </a:r>
          </a:p>
          <a:p>
            <a:pPr lvl="1" fontAlgn="base"/>
            <a:r>
              <a:rPr lang="en-US" dirty="0" smtClean="0"/>
              <a:t>“At </a:t>
            </a:r>
            <a:r>
              <a:rPr lang="en-US" dirty="0"/>
              <a:t>Board level, they need to have resources and money to run which makes them more powerful so it is questionable that they represent the less powerful.  The students are less powerful, although teachers do the best in representing the needs of their students, I don’t think it would be as authentic compared to actually giving them the power.  I don’t believe we have </a:t>
            </a:r>
            <a:r>
              <a:rPr lang="en-US" dirty="0" smtClean="0"/>
              <a:t>“sub committees” </a:t>
            </a:r>
            <a:r>
              <a:rPr lang="en-US" dirty="0"/>
              <a:t>for things that have less powerful people on them</a:t>
            </a:r>
            <a:r>
              <a:rPr lang="en-US" dirty="0" smtClean="0"/>
              <a:t>.”</a:t>
            </a:r>
            <a:endParaRPr lang="en-US" dirty="0"/>
          </a:p>
          <a:p>
            <a:endParaRPr lang="en-US" dirty="0"/>
          </a:p>
        </p:txBody>
      </p:sp>
    </p:spTree>
    <p:extLst>
      <p:ext uri="{BB962C8B-B14F-4D97-AF65-F5344CB8AC3E}">
        <p14:creationId xmlns:p14="http://schemas.microsoft.com/office/powerpoint/2010/main" val="1230591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 what extent do we as a school community build the capacity for all school community members to take action?</a:t>
            </a:r>
          </a:p>
        </p:txBody>
      </p:sp>
      <p:sp>
        <p:nvSpPr>
          <p:cNvPr id="3" name="Content Placeholder 2"/>
          <p:cNvSpPr>
            <a:spLocks noGrp="1"/>
          </p:cNvSpPr>
          <p:nvPr>
            <p:ph idx="1"/>
          </p:nvPr>
        </p:nvSpPr>
        <p:spPr/>
        <p:txBody>
          <a:bodyPr>
            <a:normAutofit fontScale="92500"/>
          </a:bodyPr>
          <a:lstStyle/>
          <a:p>
            <a:endParaRPr lang="en-US" dirty="0"/>
          </a:p>
          <a:p>
            <a:pPr lvl="1" fontAlgn="base"/>
            <a:r>
              <a:rPr lang="en-US" dirty="0" smtClean="0"/>
              <a:t>The interviewees stated there is not a lot of community involvement.  Members of the community are not present daily in the school.    </a:t>
            </a:r>
          </a:p>
          <a:p>
            <a:pPr lvl="1" fontAlgn="base"/>
            <a:r>
              <a:rPr lang="en-US" dirty="0" smtClean="0"/>
              <a:t>“We </a:t>
            </a:r>
            <a:r>
              <a:rPr lang="en-US" dirty="0"/>
              <a:t>do not do very much for community involvement, when we do there isn't a high turn out.  We don’t offer a lot of opportunities besides 8th grade graduation and performance (choir).  In the past, parents who volunteered were not the greatest role model and were not able to pass the background check needed to volunteer</a:t>
            </a:r>
            <a:r>
              <a:rPr lang="en-US" dirty="0" smtClean="0"/>
              <a:t>.”</a:t>
            </a:r>
            <a:endParaRPr lang="en-US" dirty="0"/>
          </a:p>
          <a:p>
            <a:pPr lvl="1" fontAlgn="base"/>
            <a:r>
              <a:rPr lang="en-US" dirty="0" smtClean="0"/>
              <a:t>“It </a:t>
            </a:r>
            <a:r>
              <a:rPr lang="en-US" dirty="0"/>
              <a:t>is the opposite, we are encouraged to be </a:t>
            </a:r>
            <a:r>
              <a:rPr lang="en-US" dirty="0" smtClean="0"/>
              <a:t>quiet on issues and not “create waves””</a:t>
            </a:r>
            <a:endParaRPr lang="en-US" dirty="0"/>
          </a:p>
          <a:p>
            <a:pPr lvl="1" fontAlgn="base"/>
            <a:r>
              <a:rPr lang="en-US" dirty="0" smtClean="0"/>
              <a:t>“I </a:t>
            </a:r>
            <a:r>
              <a:rPr lang="en-US" dirty="0"/>
              <a:t>think everybody is always welcomed to </a:t>
            </a:r>
            <a:r>
              <a:rPr lang="en-US" dirty="0" smtClean="0"/>
              <a:t>Board of Education </a:t>
            </a:r>
            <a:r>
              <a:rPr lang="en-US" dirty="0"/>
              <a:t>meetings, so you can voice/implement things and change.  I don’t believe it is widely used</a:t>
            </a:r>
            <a:r>
              <a:rPr lang="en-US" dirty="0" smtClean="0"/>
              <a:t>.  The process on how to bring to light your concerns is not clear. </a:t>
            </a:r>
            <a:r>
              <a:rPr lang="en-US" dirty="0"/>
              <a:t> In schools, I don’t think this is happening at a student level.  There are not a lot of opportunities for 100% involvement for creating and implementing change</a:t>
            </a:r>
            <a:r>
              <a:rPr lang="en-US" dirty="0" smtClean="0"/>
              <a:t>.”</a:t>
            </a:r>
          </a:p>
          <a:p>
            <a:pPr marL="457200" lvl="1" indent="0" fontAlgn="base">
              <a:buNone/>
            </a:pPr>
            <a:endParaRPr lang="en-US" dirty="0"/>
          </a:p>
          <a:p>
            <a:pPr marL="0" indent="0">
              <a:buNone/>
            </a:pPr>
            <a:endParaRPr lang="en-US" dirty="0"/>
          </a:p>
        </p:txBody>
      </p:sp>
    </p:spTree>
    <p:extLst>
      <p:ext uri="{BB962C8B-B14F-4D97-AF65-F5344CB8AC3E}">
        <p14:creationId xmlns:p14="http://schemas.microsoft.com/office/powerpoint/2010/main" val="13205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 what extent are these decisions made to engage in the attention of equity aligned with theory?</a:t>
            </a:r>
          </a:p>
        </p:txBody>
      </p:sp>
      <p:sp>
        <p:nvSpPr>
          <p:cNvPr id="3" name="Content Placeholder 2"/>
          <p:cNvSpPr>
            <a:spLocks noGrp="1"/>
          </p:cNvSpPr>
          <p:nvPr>
            <p:ph idx="1"/>
          </p:nvPr>
        </p:nvSpPr>
        <p:spPr/>
        <p:txBody>
          <a:bodyPr/>
          <a:lstStyle/>
          <a:p>
            <a:endParaRPr lang="en-US" dirty="0"/>
          </a:p>
          <a:p>
            <a:pPr lvl="1" fontAlgn="base"/>
            <a:r>
              <a:rPr lang="en-US" dirty="0" smtClean="0"/>
              <a:t>The interviewees spoke about closing the achievement gap and how that aligns with equity with theory.</a:t>
            </a:r>
          </a:p>
          <a:p>
            <a:pPr lvl="1" fontAlgn="base"/>
            <a:r>
              <a:rPr lang="en-US" dirty="0" smtClean="0"/>
              <a:t>“They </a:t>
            </a:r>
            <a:r>
              <a:rPr lang="en-US" dirty="0"/>
              <a:t>say we are supposed to close the achievement gap</a:t>
            </a:r>
            <a:r>
              <a:rPr lang="en-US" dirty="0" smtClean="0"/>
              <a:t>, but </a:t>
            </a:r>
            <a:r>
              <a:rPr lang="en-US" dirty="0"/>
              <a:t>they don’t make the data readily available.  There should be a list of </a:t>
            </a:r>
            <a:r>
              <a:rPr lang="en-US" dirty="0" smtClean="0"/>
              <a:t>“at risk” </a:t>
            </a:r>
            <a:r>
              <a:rPr lang="en-US" dirty="0"/>
              <a:t>students.  Instead that falls on the teachers and I never know.  If they really wanted to close the gap, they would tell us which kids are at risk</a:t>
            </a:r>
            <a:r>
              <a:rPr lang="en-US" dirty="0" smtClean="0"/>
              <a:t>.”</a:t>
            </a:r>
            <a:endParaRPr lang="en-US" dirty="0"/>
          </a:p>
          <a:p>
            <a:pPr lvl="1" fontAlgn="base"/>
            <a:r>
              <a:rPr lang="en-US" dirty="0" smtClean="0"/>
              <a:t>“That </a:t>
            </a:r>
            <a:r>
              <a:rPr lang="en-US" dirty="0"/>
              <a:t>is a higher level process than what we do.  We are still flying by the seat of our pants and trying to improve and make decisions but I don’t think we are at that level yet.  We don’t process it yet for equity </a:t>
            </a:r>
            <a:r>
              <a:rPr lang="en-US" dirty="0" smtClean="0"/>
              <a:t>versus </a:t>
            </a:r>
            <a:r>
              <a:rPr lang="en-US" dirty="0"/>
              <a:t>theory</a:t>
            </a:r>
            <a:r>
              <a:rPr lang="en-US" dirty="0" smtClean="0"/>
              <a:t>.”</a:t>
            </a:r>
            <a:endParaRPr lang="en-US" dirty="0"/>
          </a:p>
          <a:p>
            <a:pPr lvl="1" fontAlgn="base"/>
            <a:r>
              <a:rPr lang="en-US" dirty="0" smtClean="0"/>
              <a:t>“I </a:t>
            </a:r>
            <a:r>
              <a:rPr lang="en-US" dirty="0"/>
              <a:t>don’t think decisions are made consciously to try to bridge the gap and where we should be theoretically in terms of equity</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745573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54000">
              <a:srgbClr val="EEF3DF"/>
            </a:gs>
            <a:gs pos="54000">
              <a:srgbClr val="EEF3DF"/>
            </a:gs>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Description of school and the community populations served</a:t>
            </a:r>
          </a:p>
        </p:txBody>
      </p:sp>
      <p:sp>
        <p:nvSpPr>
          <p:cNvPr id="3" name="Content Placeholder 2"/>
          <p:cNvSpPr>
            <a:spLocks noGrp="1"/>
          </p:cNvSpPr>
          <p:nvPr>
            <p:ph idx="1"/>
          </p:nvPr>
        </p:nvSpPr>
        <p:spPr/>
        <p:txBody>
          <a:bodyPr>
            <a:normAutofit/>
          </a:bodyPr>
          <a:lstStyle/>
          <a:p>
            <a:r>
              <a:rPr lang="en-US" dirty="0" smtClean="0"/>
              <a:t>The teachers interviewed stated the majority of our students are low socioeconomic and Caucasian.  </a:t>
            </a:r>
          </a:p>
          <a:p>
            <a:r>
              <a:rPr lang="en-US" dirty="0" smtClean="0"/>
              <a:t>A language arts and long time community member stated “</a:t>
            </a:r>
            <a:r>
              <a:rPr lang="en-US" dirty="0"/>
              <a:t>21% of people in Ravenna live in poverty, 72% of people in Ravenna rent, </a:t>
            </a:r>
            <a:r>
              <a:rPr lang="en-US" dirty="0" smtClean="0"/>
              <a:t>and we have a high </a:t>
            </a:r>
            <a:r>
              <a:rPr lang="en-US" dirty="0"/>
              <a:t>transient </a:t>
            </a:r>
            <a:r>
              <a:rPr lang="en-US" dirty="0" smtClean="0"/>
              <a:t>community.  “The community also feels angry and defeated”.</a:t>
            </a:r>
          </a:p>
          <a:p>
            <a:r>
              <a:rPr lang="en-US" dirty="0" smtClean="0"/>
              <a:t>A theme that was reiterated multiple times was that students are coming from a “wide range of home life situation”</a:t>
            </a:r>
            <a:r>
              <a:rPr lang="en-US" dirty="0"/>
              <a:t>. </a:t>
            </a:r>
          </a:p>
          <a:p>
            <a:pPr marL="0" indent="0">
              <a:buNone/>
            </a:pPr>
            <a:r>
              <a:rPr lang="en-US" dirty="0"/>
              <a:t/>
            </a:r>
            <a:br>
              <a:rPr lang="en-US" dirty="0"/>
            </a:br>
            <a:endParaRPr lang="en-US" dirty="0"/>
          </a:p>
        </p:txBody>
      </p:sp>
    </p:spTree>
    <p:extLst>
      <p:ext uri="{BB962C8B-B14F-4D97-AF65-F5344CB8AC3E}">
        <p14:creationId xmlns:p14="http://schemas.microsoft.com/office/powerpoint/2010/main" val="1252456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731944"/>
              </p:ext>
            </p:extLst>
          </p:nvPr>
        </p:nvGraphicFramePr>
        <p:xfrm>
          <a:off x="2414401" y="1286436"/>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8359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Quality Equity</a:t>
            </a:r>
            <a:endParaRPr lang="en-US" dirty="0"/>
          </a:p>
        </p:txBody>
      </p:sp>
      <p:sp>
        <p:nvSpPr>
          <p:cNvPr id="3" name="Content Placeholder 2"/>
          <p:cNvSpPr>
            <a:spLocks noGrp="1"/>
          </p:cNvSpPr>
          <p:nvPr>
            <p:ph idx="1"/>
          </p:nvPr>
        </p:nvSpPr>
        <p:spPr/>
        <p:txBody>
          <a:bodyPr/>
          <a:lstStyle/>
          <a:p>
            <a:r>
              <a:rPr lang="en-US" dirty="0" smtClean="0"/>
              <a:t>“The purpose of the equity audit in the area of teacher quality, then, is to examine how teacher quality is distributed within a particular school</a:t>
            </a:r>
            <a:r>
              <a:rPr lang="en-US" dirty="0"/>
              <a:t>.” (</a:t>
            </a:r>
            <a:r>
              <a:rPr lang="en-US" dirty="0" err="1"/>
              <a:t>Skrla</a:t>
            </a:r>
            <a:r>
              <a:rPr lang="en-US" dirty="0"/>
              <a:t> et al., 2009, pg. </a:t>
            </a:r>
            <a:r>
              <a:rPr lang="en-US" dirty="0" smtClean="0"/>
              <a:t>32)</a:t>
            </a:r>
          </a:p>
          <a:p>
            <a:pPr marL="0" indent="0">
              <a:buNone/>
            </a:pPr>
            <a:endParaRPr lang="en-US" dirty="0" smtClean="0"/>
          </a:p>
          <a:p>
            <a:r>
              <a:rPr lang="en-US" dirty="0" smtClean="0"/>
              <a:t>This section has 7 key questions that teachers answer</a:t>
            </a:r>
          </a:p>
          <a:p>
            <a:endParaRPr lang="en-US" dirty="0"/>
          </a:p>
          <a:p>
            <a:endParaRPr lang="en-US" dirty="0"/>
          </a:p>
        </p:txBody>
      </p:sp>
    </p:spTree>
    <p:extLst>
      <p:ext uri="{BB962C8B-B14F-4D97-AF65-F5344CB8AC3E}">
        <p14:creationId xmlns:p14="http://schemas.microsoft.com/office/powerpoint/2010/main" val="1586444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Education/Certification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5914320"/>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1912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1280890"/>
          </a:xfrm>
        </p:spPr>
        <p:txBody>
          <a:bodyPr/>
          <a:lstStyle/>
          <a:p>
            <a:pPr algn="ctr"/>
            <a:r>
              <a:rPr lang="en-US" dirty="0" smtClean="0"/>
              <a:t>Teacher Mobility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7770908"/>
              </p:ext>
            </p:extLst>
          </p:nvPr>
        </p:nvGraphicFramePr>
        <p:xfrm>
          <a:off x="237507" y="1905000"/>
          <a:ext cx="7291450" cy="31538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140624867"/>
              </p:ext>
            </p:extLst>
          </p:nvPr>
        </p:nvGraphicFramePr>
        <p:xfrm>
          <a:off x="7048768" y="1905000"/>
          <a:ext cx="4838432" cy="3153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237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equity?</a:t>
            </a:r>
            <a:endParaRPr lang="en-US" dirty="0"/>
          </a:p>
        </p:txBody>
      </p:sp>
      <p:sp>
        <p:nvSpPr>
          <p:cNvPr id="3" name="Content Placeholder 2"/>
          <p:cNvSpPr>
            <a:spLocks noGrp="1"/>
          </p:cNvSpPr>
          <p:nvPr>
            <p:ph idx="1"/>
          </p:nvPr>
        </p:nvSpPr>
        <p:spPr/>
        <p:txBody>
          <a:bodyPr/>
          <a:lstStyle/>
          <a:p>
            <a:r>
              <a:rPr lang="en-US" dirty="0" smtClean="0"/>
              <a:t>Equity is the quality of being fair and impartial. </a:t>
            </a:r>
          </a:p>
          <a:p>
            <a:pPr marL="0" indent="0">
              <a:buNone/>
            </a:pPr>
            <a:endParaRPr lang="en-US" dirty="0" smtClean="0"/>
          </a:p>
          <a:p>
            <a:r>
              <a:rPr lang="en-US" dirty="0" smtClean="0"/>
              <a:t>Equity audits are a systematic way for school leaders-principals, superintendents, curriculum directors, teacher leaders-to assess the degree of equity or inequity and achievement. (</a:t>
            </a:r>
            <a:r>
              <a:rPr lang="en-US" dirty="0" err="1" smtClean="0"/>
              <a:t>Skrla</a:t>
            </a:r>
            <a:r>
              <a:rPr lang="en-US" dirty="0" smtClean="0"/>
              <a:t>, L., McKenzie, K, </a:t>
            </a:r>
            <a:r>
              <a:rPr lang="en-US" dirty="0" err="1" smtClean="0"/>
              <a:t>Scheurich</a:t>
            </a:r>
            <a:r>
              <a:rPr lang="en-US" dirty="0" smtClean="0"/>
              <a:t>, J., </a:t>
            </a:r>
            <a:r>
              <a:rPr lang="en-US" dirty="0"/>
              <a:t>2009, pg. </a:t>
            </a:r>
            <a:r>
              <a:rPr lang="en-US" dirty="0" smtClean="0"/>
              <a:t>3).</a:t>
            </a:r>
            <a:endParaRPr lang="en-US" dirty="0"/>
          </a:p>
        </p:txBody>
      </p:sp>
    </p:spTree>
    <p:extLst>
      <p:ext uri="{BB962C8B-B14F-4D97-AF65-F5344CB8AC3E}">
        <p14:creationId xmlns:p14="http://schemas.microsoft.com/office/powerpoint/2010/main" val="562201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Prior Knowledge/Learning regarding equity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0008902"/>
              </p:ext>
            </p:extLst>
          </p:nvPr>
        </p:nvGraphicFramePr>
        <p:xfrm>
          <a:off x="2458192" y="2133600"/>
          <a:ext cx="9046421"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7362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understanding of what equity 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11 out of 17 teachers (65%) had an idea about what equity is.  Most of these teachers stated it was being fair and equal.  Some mention it is  across the school or district.  </a:t>
            </a:r>
          </a:p>
          <a:p>
            <a:pPr marL="0" indent="0">
              <a:buNone/>
            </a:pPr>
            <a:endParaRPr lang="en-US" dirty="0" smtClean="0"/>
          </a:p>
          <a:p>
            <a:r>
              <a:rPr lang="en-US" dirty="0" smtClean="0"/>
              <a:t>2 out of 17 teachers (12%) did not have any idea what equity meant.</a:t>
            </a:r>
          </a:p>
          <a:p>
            <a:pPr marL="0" indent="0">
              <a:buNone/>
            </a:pPr>
            <a:endParaRPr lang="en-US" dirty="0" smtClean="0"/>
          </a:p>
          <a:p>
            <a:r>
              <a:rPr lang="en-US" dirty="0" smtClean="0"/>
              <a:t>1 out of 17 teachers (6%) thought equity meant dealing with money in business.</a:t>
            </a:r>
          </a:p>
          <a:p>
            <a:pPr marL="0" indent="0">
              <a:buNone/>
            </a:pPr>
            <a:endParaRPr lang="en-US" dirty="0" smtClean="0"/>
          </a:p>
          <a:p>
            <a:r>
              <a:rPr lang="en-US" dirty="0" smtClean="0"/>
              <a:t>1 out of 17 (6%) thought equity meant what you put into it.</a:t>
            </a:r>
          </a:p>
          <a:p>
            <a:endParaRPr lang="en-US" dirty="0" smtClean="0"/>
          </a:p>
          <a:p>
            <a:r>
              <a:rPr lang="en-US" dirty="0" smtClean="0"/>
              <a:t>This data shows that teachers are the middle school are aware of what equity is. </a:t>
            </a:r>
            <a:endParaRPr lang="en-US" dirty="0"/>
          </a:p>
        </p:txBody>
      </p:sp>
    </p:spTree>
    <p:extLst>
      <p:ext uri="{BB962C8B-B14F-4D97-AF65-F5344CB8AC3E}">
        <p14:creationId xmlns:p14="http://schemas.microsoft.com/office/powerpoint/2010/main" val="484438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understanding of what systemic equity is</a:t>
            </a:r>
            <a:endParaRPr lang="en-US" dirty="0"/>
          </a:p>
        </p:txBody>
      </p:sp>
      <p:sp>
        <p:nvSpPr>
          <p:cNvPr id="3" name="Content Placeholder 2"/>
          <p:cNvSpPr>
            <a:spLocks noGrp="1"/>
          </p:cNvSpPr>
          <p:nvPr>
            <p:ph idx="1"/>
          </p:nvPr>
        </p:nvSpPr>
        <p:spPr>
          <a:xfrm>
            <a:off x="2273968" y="1905001"/>
            <a:ext cx="9230644" cy="4543300"/>
          </a:xfrm>
        </p:spPr>
        <p:txBody>
          <a:bodyPr>
            <a:normAutofit fontScale="77500" lnSpcReduction="20000"/>
          </a:bodyPr>
          <a:lstStyle/>
          <a:p>
            <a:r>
              <a:rPr lang="en-US" dirty="0" smtClean="0"/>
              <a:t>6 out of 17 (35%) teachers had no idea what systemic equity is. </a:t>
            </a:r>
          </a:p>
          <a:p>
            <a:endParaRPr lang="en-US" dirty="0"/>
          </a:p>
          <a:p>
            <a:r>
              <a:rPr lang="en-US" dirty="0" smtClean="0"/>
              <a:t>Other responses include: </a:t>
            </a:r>
          </a:p>
          <a:p>
            <a:pPr lvl="1"/>
            <a:r>
              <a:rPr lang="en-US" dirty="0" smtClean="0"/>
              <a:t>“Everyone </a:t>
            </a:r>
            <a:r>
              <a:rPr lang="en-US" dirty="0"/>
              <a:t>is on the same page and all students being treated fairly</a:t>
            </a:r>
            <a:r>
              <a:rPr lang="en-US" dirty="0" smtClean="0"/>
              <a:t>.”</a:t>
            </a:r>
            <a:endParaRPr lang="en-US" dirty="0"/>
          </a:p>
          <a:p>
            <a:pPr lvl="1"/>
            <a:r>
              <a:rPr lang="en-US" dirty="0" smtClean="0"/>
              <a:t>“Systemic </a:t>
            </a:r>
            <a:r>
              <a:rPr lang="en-US" dirty="0"/>
              <a:t>equity is a tool that addresses closing the achievement gap between learners to improve overall test scores and retention of information</a:t>
            </a:r>
            <a:r>
              <a:rPr lang="en-US" dirty="0" smtClean="0"/>
              <a:t>.”</a:t>
            </a:r>
            <a:endParaRPr lang="en-US" dirty="0"/>
          </a:p>
          <a:p>
            <a:pPr lvl="1"/>
            <a:r>
              <a:rPr lang="en-US" dirty="0" smtClean="0"/>
              <a:t>“Equality </a:t>
            </a:r>
            <a:r>
              <a:rPr lang="en-US" dirty="0"/>
              <a:t>is embedded in the system (educational, workplace, society as a whole). All peoples are provided with same opportunities to succeed and same levels of support</a:t>
            </a:r>
            <a:r>
              <a:rPr lang="en-US" dirty="0" smtClean="0"/>
              <a:t>.”</a:t>
            </a:r>
            <a:endParaRPr lang="en-US" dirty="0"/>
          </a:p>
          <a:p>
            <a:pPr lvl="1"/>
            <a:r>
              <a:rPr lang="en-US" dirty="0" smtClean="0"/>
              <a:t>“That </a:t>
            </a:r>
            <a:r>
              <a:rPr lang="en-US" dirty="0"/>
              <a:t>there's a system to make things </a:t>
            </a:r>
            <a:r>
              <a:rPr lang="en-US" dirty="0" smtClean="0"/>
              <a:t>equal”</a:t>
            </a:r>
            <a:endParaRPr lang="en-US" dirty="0"/>
          </a:p>
          <a:p>
            <a:pPr lvl="1"/>
            <a:r>
              <a:rPr lang="en-US" dirty="0" smtClean="0"/>
              <a:t>“Equal”</a:t>
            </a:r>
            <a:endParaRPr lang="en-US" dirty="0"/>
          </a:p>
          <a:p>
            <a:pPr lvl="1"/>
            <a:r>
              <a:rPr lang="en-US" dirty="0" smtClean="0"/>
              <a:t>“What </a:t>
            </a:r>
            <a:r>
              <a:rPr lang="en-US" dirty="0"/>
              <a:t>you put into the system of </a:t>
            </a:r>
            <a:r>
              <a:rPr lang="en-US" dirty="0" smtClean="0"/>
              <a:t>something”</a:t>
            </a:r>
            <a:endParaRPr lang="en-US" dirty="0"/>
          </a:p>
          <a:p>
            <a:pPr lvl="1"/>
            <a:r>
              <a:rPr lang="en-US" dirty="0" smtClean="0"/>
              <a:t>“Value </a:t>
            </a:r>
            <a:r>
              <a:rPr lang="en-US" dirty="0"/>
              <a:t>of the shares issued by a </a:t>
            </a:r>
            <a:r>
              <a:rPr lang="en-US" dirty="0" smtClean="0"/>
              <a:t>system”</a:t>
            </a:r>
            <a:endParaRPr lang="en-US" dirty="0"/>
          </a:p>
          <a:p>
            <a:pPr lvl="1"/>
            <a:r>
              <a:rPr lang="en-US" dirty="0" smtClean="0"/>
              <a:t>“The </a:t>
            </a:r>
            <a:r>
              <a:rPr lang="en-US" dirty="0"/>
              <a:t>right of every learner to receive the best possible public education</a:t>
            </a:r>
            <a:r>
              <a:rPr lang="en-US" dirty="0" smtClean="0"/>
              <a:t>.”</a:t>
            </a:r>
          </a:p>
          <a:p>
            <a:pPr marL="457200" lvl="1" indent="0">
              <a:buNone/>
            </a:pPr>
            <a:endParaRPr lang="en-US" dirty="0" smtClean="0"/>
          </a:p>
          <a:p>
            <a:r>
              <a:rPr lang="en-US" dirty="0" smtClean="0"/>
              <a:t>1 out of 17 (6%) doesn’t believe systemic equity exists.</a:t>
            </a:r>
            <a:endParaRPr lang="en-US" dirty="0"/>
          </a:p>
          <a:p>
            <a:pPr marL="457200" lvl="1" indent="0">
              <a:buNone/>
            </a:pPr>
            <a:r>
              <a:rPr lang="en-US" dirty="0"/>
              <a:t/>
            </a:r>
            <a:br>
              <a:rPr lang="en-US" dirty="0"/>
            </a:br>
            <a:endParaRPr lang="en-US" dirty="0" smtClean="0"/>
          </a:p>
          <a:p>
            <a:pPr marL="0" indent="0">
              <a:buNone/>
            </a:pPr>
            <a:endParaRPr lang="en-US" dirty="0"/>
          </a:p>
        </p:txBody>
      </p:sp>
    </p:spTree>
    <p:extLst>
      <p:ext uri="{BB962C8B-B14F-4D97-AF65-F5344CB8AC3E}">
        <p14:creationId xmlns:p14="http://schemas.microsoft.com/office/powerpoint/2010/main" val="2081526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Evaluations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950004"/>
              </p:ext>
            </p:extLst>
          </p:nvPr>
        </p:nvGraphicFramePr>
        <p:xfrm>
          <a:off x="1831224" y="1896979"/>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033338" y="5570621"/>
            <a:ext cx="8713286" cy="1200329"/>
          </a:xfrm>
          <a:prstGeom prst="rect">
            <a:avLst/>
          </a:prstGeom>
          <a:noFill/>
        </p:spPr>
        <p:txBody>
          <a:bodyPr wrap="square" rtlCol="0">
            <a:spAutoFit/>
          </a:bodyPr>
          <a:lstStyle/>
          <a:p>
            <a:r>
              <a:rPr lang="en-US" dirty="0" smtClean="0"/>
              <a:t>This data shows that the majority of teachers at the middle school understand that OTES does not take into effect equity for the school.  OTES does not display the equity or inequity that is present at each school or how the inequalities impact the daily instruction in his/her classroom. </a:t>
            </a:r>
            <a:endParaRPr lang="en-US" dirty="0"/>
          </a:p>
        </p:txBody>
      </p:sp>
    </p:spTree>
    <p:extLst>
      <p:ext uri="{BB962C8B-B14F-4D97-AF65-F5344CB8AC3E}">
        <p14:creationId xmlns:p14="http://schemas.microsoft.com/office/powerpoint/2010/main" val="19065907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Opinions on OTES</a:t>
            </a:r>
            <a:endParaRPr lang="en-US" dirty="0"/>
          </a:p>
        </p:txBody>
      </p:sp>
      <p:sp>
        <p:nvSpPr>
          <p:cNvPr id="3" name="Content Placeholder 2"/>
          <p:cNvSpPr>
            <a:spLocks noGrp="1"/>
          </p:cNvSpPr>
          <p:nvPr>
            <p:ph idx="1"/>
          </p:nvPr>
        </p:nvSpPr>
        <p:spPr>
          <a:xfrm>
            <a:off x="1395663" y="1600200"/>
            <a:ext cx="10457865" cy="5137485"/>
          </a:xfrm>
        </p:spPr>
        <p:txBody>
          <a:bodyPr>
            <a:normAutofit fontScale="70000" lnSpcReduction="20000"/>
          </a:bodyPr>
          <a:lstStyle/>
          <a:p>
            <a:r>
              <a:rPr lang="en-US" dirty="0" smtClean="0"/>
              <a:t>“It </a:t>
            </a:r>
            <a:r>
              <a:rPr lang="en-US" dirty="0"/>
              <a:t>is unfair - OTES does not take into account the home environment students come from. It's ridiculous to hold teachers accountable for situations beyond their control and lack of resources. For example, many of the teachers in our district do not have text books. Our district does not have diagnostics of any kind to aid in RTI. We have very little recourse in terms of attendance issues or lack of parental involvement. OTES takes copious amounts of valuable time away (from teachers and administrators) from planning and teaching, connecting with our students, and addressing important issues</a:t>
            </a:r>
            <a:r>
              <a:rPr lang="en-US" dirty="0" smtClean="0"/>
              <a:t>.”</a:t>
            </a:r>
            <a:endParaRPr lang="en-US" dirty="0"/>
          </a:p>
          <a:p>
            <a:r>
              <a:rPr lang="en-US" dirty="0" smtClean="0"/>
              <a:t>“I </a:t>
            </a:r>
            <a:r>
              <a:rPr lang="en-US" dirty="0"/>
              <a:t>believe having a professional conversation about your performance is a healthy and worthwhile exercise. Evaluations occur in all places of employment. Supports like growth plans and IPDPs can be helpful. I do not agree with our evaluations being tied to student performance on assessments. Due to lack of equity in the educational system, I believe that assessment scores are skewed and do not reflect the hard work, dedication, and ability of a teacher</a:t>
            </a:r>
            <a:r>
              <a:rPr lang="en-US" dirty="0" smtClean="0"/>
              <a:t>.”</a:t>
            </a:r>
            <a:endParaRPr lang="en-US" dirty="0"/>
          </a:p>
          <a:p>
            <a:r>
              <a:rPr lang="en-US" dirty="0" smtClean="0"/>
              <a:t>“I </a:t>
            </a:r>
            <a:r>
              <a:rPr lang="en-US" dirty="0"/>
              <a:t>don't like how teachers are evaluated based on how involved they are or because of value added. Also, some teachers do not get the credit they deserve for how involved they are. I do believe, however, teachers need to be evaluated based on their teaching skills and their performance in front of an administrator</a:t>
            </a:r>
            <a:r>
              <a:rPr lang="en-US" dirty="0" smtClean="0"/>
              <a:t>.”</a:t>
            </a:r>
            <a:endParaRPr lang="en-US" dirty="0"/>
          </a:p>
          <a:p>
            <a:r>
              <a:rPr lang="en-US" dirty="0" smtClean="0"/>
              <a:t>“I </a:t>
            </a:r>
            <a:r>
              <a:rPr lang="en-US" dirty="0"/>
              <a:t>like the feedback because I am new and appreciate any constructive feedback</a:t>
            </a:r>
            <a:r>
              <a:rPr lang="en-US" dirty="0" smtClean="0"/>
              <a:t>.”</a:t>
            </a:r>
            <a:endParaRPr lang="en-US" dirty="0"/>
          </a:p>
          <a:p>
            <a:r>
              <a:rPr lang="en-US" dirty="0" smtClean="0"/>
              <a:t>“The </a:t>
            </a:r>
            <a:r>
              <a:rPr lang="en-US" dirty="0"/>
              <a:t>current system is unfair as the teacher cannot control all areas that are being evaluated. It is like evaluating a doctor poorly, when his/her patient dies but the patient did not take the prescribed </a:t>
            </a:r>
            <a:r>
              <a:rPr lang="en-US" dirty="0" smtClean="0"/>
              <a:t>medicine.”</a:t>
            </a:r>
            <a:endParaRPr lang="en-US" dirty="0"/>
          </a:p>
          <a:p>
            <a:r>
              <a:rPr lang="en-US" dirty="0" smtClean="0"/>
              <a:t>“The </a:t>
            </a:r>
            <a:r>
              <a:rPr lang="en-US" dirty="0"/>
              <a:t>education system needs teacher evaluations to see how teachers are doing and what teachers can do to become better teacher for the students. Do not like the current evaluation provided by the </a:t>
            </a:r>
            <a:r>
              <a:rPr lang="en-US" dirty="0" smtClean="0"/>
              <a:t>state.”</a:t>
            </a:r>
            <a:endParaRPr lang="en-US" dirty="0"/>
          </a:p>
          <a:p>
            <a:r>
              <a:rPr lang="en-US" dirty="0" smtClean="0"/>
              <a:t>“It's </a:t>
            </a:r>
            <a:r>
              <a:rPr lang="en-US" dirty="0"/>
              <a:t>a brief snapshot of a body of work. it is not enough time to see a teacher's full range of talents and experience prior to making </a:t>
            </a:r>
            <a:r>
              <a:rPr lang="en-US" dirty="0" smtClean="0"/>
              <a:t>judgments </a:t>
            </a:r>
            <a:r>
              <a:rPr lang="en-US" dirty="0"/>
              <a:t>reported to those responsible for licensing</a:t>
            </a:r>
            <a:r>
              <a:rPr lang="en-US" dirty="0" smtClean="0"/>
              <a:t>.</a:t>
            </a:r>
            <a:endParaRPr lang="en-US" dirty="0"/>
          </a:p>
          <a:p>
            <a:r>
              <a:rPr lang="en-US" dirty="0" smtClean="0"/>
              <a:t>“It's </a:t>
            </a:r>
            <a:r>
              <a:rPr lang="en-US" dirty="0"/>
              <a:t>a political </a:t>
            </a:r>
            <a:r>
              <a:rPr lang="en-US" dirty="0" smtClean="0"/>
              <a:t>game”</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049459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Programmatic Equity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this area we will be focusing on the quality of the educational programs (i.e., instructional settings) into which students are placed or from which they </a:t>
            </a:r>
            <a:r>
              <a:rPr lang="en-US" dirty="0"/>
              <a:t>are excluded.” </a:t>
            </a:r>
            <a:r>
              <a:rPr lang="en-US" dirty="0" smtClean="0"/>
              <a:t>(</a:t>
            </a:r>
            <a:r>
              <a:rPr lang="en-US" dirty="0" err="1" smtClean="0"/>
              <a:t>Skrla</a:t>
            </a:r>
            <a:r>
              <a:rPr lang="en-US" dirty="0" smtClean="0"/>
              <a:t> </a:t>
            </a:r>
            <a:r>
              <a:rPr lang="en-US" dirty="0"/>
              <a:t>et al., 2009, pg</a:t>
            </a:r>
            <a:r>
              <a:rPr lang="en-US" dirty="0" smtClean="0"/>
              <a:t>. 41).</a:t>
            </a:r>
            <a:endParaRPr lang="en-US" dirty="0"/>
          </a:p>
          <a:p>
            <a:r>
              <a:rPr lang="en-US" dirty="0" smtClean="0"/>
              <a:t>Currently at Brown Middle School, all special education students are in an inclusion (co-teaching) setting for language arts and math.  They are provided accommodations and modifications in all content areas.</a:t>
            </a:r>
          </a:p>
          <a:p>
            <a:r>
              <a:rPr lang="en-US" dirty="0" smtClean="0"/>
              <a:t>We have a “Strategies for Success” class for identified behavioral students.  This class is 1 period per day and focuses on specific topics (anger management, organization, appropriate interactions with peers and teachers)</a:t>
            </a:r>
          </a:p>
          <a:p>
            <a:r>
              <a:rPr lang="en-US" dirty="0" smtClean="0"/>
              <a:t>We have 1 resource room (starting October 26, 2015) which will have a limited number of students who are displaying difficulties in the inclusion classrooms.</a:t>
            </a:r>
          </a:p>
          <a:p>
            <a:r>
              <a:rPr lang="en-US" dirty="0" smtClean="0"/>
              <a:t>We have 2 multiple disabilities units (self-contained).  These students participate with non-disabled peers for specials (art, music, technology, gym, etc.)</a:t>
            </a:r>
          </a:p>
          <a:p>
            <a:pPr marL="0" indent="0">
              <a:buNone/>
            </a:pPr>
            <a:endParaRPr lang="en-US" dirty="0"/>
          </a:p>
          <a:p>
            <a:endParaRPr lang="en-US" dirty="0"/>
          </a:p>
        </p:txBody>
      </p:sp>
    </p:spTree>
    <p:extLst>
      <p:ext uri="{BB962C8B-B14F-4D97-AF65-F5344CB8AC3E}">
        <p14:creationId xmlns:p14="http://schemas.microsoft.com/office/powerpoint/2010/main" val="506494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at Brown Middle 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229234"/>
              </p:ext>
            </p:extLst>
          </p:nvPr>
        </p:nvGraphicFramePr>
        <p:xfrm>
          <a:off x="2078225" y="2940424"/>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078225" y="2084294"/>
            <a:ext cx="8915399" cy="369332"/>
          </a:xfrm>
          <a:prstGeom prst="rect">
            <a:avLst/>
          </a:prstGeom>
          <a:noFill/>
        </p:spPr>
        <p:txBody>
          <a:bodyPr wrap="square" rtlCol="0">
            <a:spAutoFit/>
          </a:bodyPr>
          <a:lstStyle/>
          <a:p>
            <a:pPr algn="ctr"/>
            <a:r>
              <a:rPr lang="en-US" dirty="0" smtClean="0"/>
              <a:t>532 total students</a:t>
            </a:r>
            <a:endParaRPr lang="en-US" dirty="0"/>
          </a:p>
        </p:txBody>
      </p:sp>
    </p:spTree>
    <p:extLst>
      <p:ext uri="{BB962C8B-B14F-4D97-AF65-F5344CB8AC3E}">
        <p14:creationId xmlns:p14="http://schemas.microsoft.com/office/powerpoint/2010/main" val="1099388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Students at Brown Middle School</a:t>
            </a:r>
            <a:endParaRPr lang="en-US" dirty="0"/>
          </a:p>
        </p:txBody>
      </p:sp>
      <p:graphicFrame>
        <p:nvGraphicFramePr>
          <p:cNvPr id="5" name="Chart 4"/>
          <p:cNvGraphicFramePr/>
          <p:nvPr>
            <p:extLst>
              <p:ext uri="{D42A27DB-BD31-4B8C-83A1-F6EECF244321}">
                <p14:modId xmlns:p14="http://schemas.microsoft.com/office/powerpoint/2010/main" val="827453061"/>
              </p:ext>
            </p:extLst>
          </p:nvPr>
        </p:nvGraphicFramePr>
        <p:xfrm>
          <a:off x="2592925" y="2280062"/>
          <a:ext cx="7429849" cy="41801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3760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803" y="671612"/>
            <a:ext cx="8911687" cy="1280890"/>
          </a:xfrm>
        </p:spPr>
        <p:txBody>
          <a:bodyPr/>
          <a:lstStyle/>
          <a:p>
            <a:pPr algn="ctr"/>
            <a:r>
              <a:rPr lang="en-US" dirty="0" smtClean="0"/>
              <a:t>Special 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4196078"/>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4739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Gifted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5272797"/>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407322" y="1905000"/>
            <a:ext cx="7279182" cy="369332"/>
          </a:xfrm>
          <a:prstGeom prst="rect">
            <a:avLst/>
          </a:prstGeom>
          <a:noFill/>
        </p:spPr>
        <p:txBody>
          <a:bodyPr wrap="square" rtlCol="0">
            <a:spAutoFit/>
          </a:bodyPr>
          <a:lstStyle/>
          <a:p>
            <a:r>
              <a:rPr lang="en-US" dirty="0" smtClean="0"/>
              <a:t>Percent of students who passed the Ohio Achievement Test</a:t>
            </a:r>
            <a:endParaRPr lang="en-US" dirty="0"/>
          </a:p>
        </p:txBody>
      </p:sp>
    </p:spTree>
    <p:extLst>
      <p:ext uri="{BB962C8B-B14F-4D97-AF65-F5344CB8AC3E}">
        <p14:creationId xmlns:p14="http://schemas.microsoft.com/office/powerpoint/2010/main" val="102119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systemic equity?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Education equity is the educational policies, practices and programs necessary to (a) eliminate educational barriers based on gender, race/ethnicity, national origin, color, disability, age, or other protected group status; and (b) provide equal educational opportunities and ensure that historically underserved or underrepresented populations meet the same rigorous standards for academic performance expected of all children and youth.  Educational equity knowledge and practices in public schools have evolved over time and require a comprehensive approach.  Equity strategies are planned, systemic, and focus on the core of the teaching and learning process (curriculum, instruction, and school environment/culture).  Educational equity activities promote the real possibility of equality of educational results for each student and between diverse groups of students. (</a:t>
            </a:r>
            <a:r>
              <a:rPr lang="en-US" dirty="0" err="1" smtClean="0"/>
              <a:t>Skrla</a:t>
            </a:r>
            <a:r>
              <a:rPr lang="en-US" dirty="0" smtClean="0"/>
              <a:t> et al., 2009, pg. 3-4)</a:t>
            </a:r>
          </a:p>
          <a:p>
            <a:r>
              <a:rPr lang="en-US" dirty="0" smtClean="0"/>
              <a:t>Systemic Equity is defined as the transformed ways in which systems and individuals habitually operate to ensure that every learner-in whatever learning environment that learner is found-has the greatest opportunity to learn enhanced by the resources and supports necessary to achieve competence, excellence, independence, responsibility, and self-sufficiency for school and for life. (</a:t>
            </a:r>
            <a:r>
              <a:rPr lang="en-US" dirty="0" err="1" smtClean="0"/>
              <a:t>Skrla</a:t>
            </a:r>
            <a:r>
              <a:rPr lang="en-US" dirty="0" smtClean="0"/>
              <a:t> et al., 2009, pg. 14) </a:t>
            </a:r>
            <a:endParaRPr lang="en-US" dirty="0"/>
          </a:p>
        </p:txBody>
      </p:sp>
    </p:spTree>
    <p:extLst>
      <p:ext uri="{BB962C8B-B14F-4D97-AF65-F5344CB8AC3E}">
        <p14:creationId xmlns:p14="http://schemas.microsoft.com/office/powerpoint/2010/main" val="2083477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Bilingual/ELL students</a:t>
            </a:r>
            <a:endParaRPr lang="en-US" dirty="0"/>
          </a:p>
        </p:txBody>
      </p:sp>
      <p:sp>
        <p:nvSpPr>
          <p:cNvPr id="3" name="Content Placeholder 2"/>
          <p:cNvSpPr>
            <a:spLocks noGrp="1"/>
          </p:cNvSpPr>
          <p:nvPr>
            <p:ph idx="1"/>
          </p:nvPr>
        </p:nvSpPr>
        <p:spPr/>
        <p:txBody>
          <a:bodyPr/>
          <a:lstStyle/>
          <a:p>
            <a:r>
              <a:rPr lang="en-US" dirty="0" smtClean="0"/>
              <a:t>5 students are English Language Learners </a:t>
            </a:r>
          </a:p>
          <a:p>
            <a:pPr lvl="1"/>
            <a:r>
              <a:rPr lang="en-US" dirty="0" smtClean="0"/>
              <a:t>1 Asian, Male</a:t>
            </a:r>
          </a:p>
          <a:p>
            <a:pPr lvl="1"/>
            <a:r>
              <a:rPr lang="en-US" dirty="0" smtClean="0"/>
              <a:t>2 Hispanic, 1 Male 1 Female</a:t>
            </a:r>
          </a:p>
          <a:p>
            <a:pPr lvl="1"/>
            <a:r>
              <a:rPr lang="en-US" dirty="0"/>
              <a:t>2</a:t>
            </a:r>
            <a:r>
              <a:rPr lang="en-US" dirty="0" smtClean="0"/>
              <a:t> White, 1 Male 1 Female </a:t>
            </a:r>
          </a:p>
          <a:p>
            <a:pPr lvl="1"/>
            <a:r>
              <a:rPr lang="en-US" dirty="0" smtClean="0"/>
              <a:t>No students who are English Language Learners are Special Education </a:t>
            </a:r>
          </a:p>
          <a:p>
            <a:endParaRPr lang="en-US" dirty="0"/>
          </a:p>
        </p:txBody>
      </p:sp>
    </p:spTree>
    <p:extLst>
      <p:ext uri="{BB962C8B-B14F-4D97-AF65-F5344CB8AC3E}">
        <p14:creationId xmlns:p14="http://schemas.microsoft.com/office/powerpoint/2010/main" val="1126212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 students eligible </a:t>
            </a:r>
            <a:endParaRPr lang="en-US" dirty="0"/>
          </a:p>
        </p:txBody>
      </p:sp>
      <p:sp>
        <p:nvSpPr>
          <p:cNvPr id="3" name="Content Placeholder 2"/>
          <p:cNvSpPr>
            <a:spLocks noGrp="1"/>
          </p:cNvSpPr>
          <p:nvPr>
            <p:ph idx="1"/>
          </p:nvPr>
        </p:nvSpPr>
        <p:spPr/>
        <p:txBody>
          <a:bodyPr/>
          <a:lstStyle/>
          <a:p>
            <a:r>
              <a:rPr lang="en-US" dirty="0" smtClean="0"/>
              <a:t>Since we are on the Community Eligibility Provision Grant, ALL of our students are coded as Economically Disadvantaged.</a:t>
            </a:r>
          </a:p>
          <a:p>
            <a:pPr marL="0" indent="0">
              <a:buNone/>
            </a:pPr>
            <a:endParaRPr lang="en-US" dirty="0"/>
          </a:p>
          <a:p>
            <a:pPr marL="0" indent="0">
              <a:buNone/>
            </a:pPr>
            <a:endParaRPr lang="en-US" dirty="0" smtClean="0"/>
          </a:p>
          <a:p>
            <a:r>
              <a:rPr lang="en-US" dirty="0" smtClean="0"/>
              <a:t>We also received a grant where ALL of our students receive free breakfast and lunch</a:t>
            </a:r>
            <a:endParaRPr lang="en-US" dirty="0"/>
          </a:p>
        </p:txBody>
      </p:sp>
    </p:spTree>
    <p:extLst>
      <p:ext uri="{BB962C8B-B14F-4D97-AF65-F5344CB8AC3E}">
        <p14:creationId xmlns:p14="http://schemas.microsoft.com/office/powerpoint/2010/main" val="1483096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Discipline</a:t>
            </a:r>
            <a:endParaRPr lang="en-US" dirty="0"/>
          </a:p>
        </p:txBody>
      </p:sp>
      <p:sp>
        <p:nvSpPr>
          <p:cNvPr id="3" name="Content Placeholder 2"/>
          <p:cNvSpPr>
            <a:spLocks noGrp="1"/>
          </p:cNvSpPr>
          <p:nvPr>
            <p:ph idx="1"/>
          </p:nvPr>
        </p:nvSpPr>
        <p:spPr/>
        <p:txBody>
          <a:bodyPr/>
          <a:lstStyle/>
          <a:p>
            <a:r>
              <a:rPr lang="en-US" dirty="0" smtClean="0"/>
              <a:t>Since the beginning of school (August 18, 2015), there have been 64 Office Discipline Referrals (ODR).</a:t>
            </a:r>
            <a:endParaRPr lang="en-US" dirty="0"/>
          </a:p>
        </p:txBody>
      </p:sp>
      <p:graphicFrame>
        <p:nvGraphicFramePr>
          <p:cNvPr id="4" name="Chart 3"/>
          <p:cNvGraphicFramePr/>
          <p:nvPr>
            <p:extLst>
              <p:ext uri="{D42A27DB-BD31-4B8C-83A1-F6EECF244321}">
                <p14:modId xmlns:p14="http://schemas.microsoft.com/office/powerpoint/2010/main" val="1907370602"/>
              </p:ext>
            </p:extLst>
          </p:nvPr>
        </p:nvGraphicFramePr>
        <p:xfrm>
          <a:off x="2005106" y="1674409"/>
          <a:ext cx="7838141" cy="4847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07050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Referrals by Problem Behavior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3531881"/>
              </p:ext>
            </p:extLst>
          </p:nvPr>
        </p:nvGraphicFramePr>
        <p:xfrm>
          <a:off x="1748117" y="1905000"/>
          <a:ext cx="9628095" cy="40699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1103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Referrals by Location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3760732"/>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Referrals by Time</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0696682"/>
              </p:ext>
            </p:extLst>
          </p:nvPr>
        </p:nvGraphicFramePr>
        <p:xfrm>
          <a:off x="2375457" y="2620489"/>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375456" y="1745673"/>
            <a:ext cx="9274238" cy="369332"/>
          </a:xfrm>
          <a:prstGeom prst="rect">
            <a:avLst/>
          </a:prstGeom>
          <a:noFill/>
        </p:spPr>
        <p:txBody>
          <a:bodyPr wrap="square" rtlCol="0">
            <a:spAutoFit/>
          </a:bodyPr>
          <a:lstStyle/>
          <a:p>
            <a:r>
              <a:rPr lang="en-US" dirty="0" smtClean="0"/>
              <a:t>Due to having an after school program</a:t>
            </a:r>
            <a:r>
              <a:rPr lang="en-US" smtClean="0"/>
              <a:t>, some students </a:t>
            </a:r>
            <a:r>
              <a:rPr lang="en-US" dirty="0" smtClean="0"/>
              <a:t>are at school until 6:00 pm</a:t>
            </a:r>
            <a:endParaRPr lang="en-US" dirty="0"/>
          </a:p>
        </p:txBody>
      </p:sp>
    </p:spTree>
    <p:extLst>
      <p:ext uri="{BB962C8B-B14F-4D97-AF65-F5344CB8AC3E}">
        <p14:creationId xmlns:p14="http://schemas.microsoft.com/office/powerpoint/2010/main" val="3358223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Referrals by the Day of the Week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950287"/>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71103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Referrals by Grade Level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0069950"/>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59083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Referrals by student</a:t>
            </a:r>
            <a:endParaRPr lang="en-US" dirty="0"/>
          </a:p>
        </p:txBody>
      </p:sp>
      <p:sp>
        <p:nvSpPr>
          <p:cNvPr id="3" name="Content Placeholder 2"/>
          <p:cNvSpPr>
            <a:spLocks noGrp="1"/>
          </p:cNvSpPr>
          <p:nvPr>
            <p:ph idx="1"/>
          </p:nvPr>
        </p:nvSpPr>
        <p:spPr/>
        <p:txBody>
          <a:bodyPr/>
          <a:lstStyle/>
          <a:p>
            <a:r>
              <a:rPr lang="en-US" dirty="0" smtClean="0"/>
              <a:t>Out of 64 office referrals for grades 6-8</a:t>
            </a:r>
          </a:p>
          <a:p>
            <a:pPr lvl="1"/>
            <a:r>
              <a:rPr lang="en-US" dirty="0" smtClean="0"/>
              <a:t>27 students have 1 referral (43.5 %)</a:t>
            </a:r>
          </a:p>
          <a:p>
            <a:pPr lvl="1"/>
            <a:r>
              <a:rPr lang="en-US" dirty="0" smtClean="0"/>
              <a:t>8 students have 2 referrals (12.5%)</a:t>
            </a:r>
          </a:p>
          <a:p>
            <a:pPr lvl="1"/>
            <a:r>
              <a:rPr lang="en-US" dirty="0" smtClean="0"/>
              <a:t>7 students have 3 referrals (10.9%)</a:t>
            </a:r>
            <a:endParaRPr lang="en-US" dirty="0"/>
          </a:p>
        </p:txBody>
      </p:sp>
    </p:spTree>
    <p:extLst>
      <p:ext uri="{BB962C8B-B14F-4D97-AF65-F5344CB8AC3E}">
        <p14:creationId xmlns:p14="http://schemas.microsoft.com/office/powerpoint/2010/main" val="1908508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Achievement Equity</a:t>
            </a:r>
            <a:endParaRPr lang="en-US" dirty="0"/>
          </a:p>
        </p:txBody>
      </p:sp>
      <p:sp>
        <p:nvSpPr>
          <p:cNvPr id="3" name="Content Placeholder 2"/>
          <p:cNvSpPr>
            <a:spLocks noGrp="1"/>
          </p:cNvSpPr>
          <p:nvPr>
            <p:ph idx="1"/>
          </p:nvPr>
        </p:nvSpPr>
        <p:spPr/>
        <p:txBody>
          <a:bodyPr/>
          <a:lstStyle/>
          <a:p>
            <a:r>
              <a:rPr lang="en-US" dirty="0" smtClean="0"/>
              <a:t>“The four indicators we include in the achievement equity category of the equity audit include (a) state achievement tests, (b</a:t>
            </a:r>
            <a:r>
              <a:rPr lang="en-US" dirty="0"/>
              <a:t>) drop out rates, (c) high school graduation tracks, and (d) SAT/ACT/AP/IB results” </a:t>
            </a:r>
            <a:r>
              <a:rPr lang="en-US" dirty="0" smtClean="0"/>
              <a:t>(</a:t>
            </a:r>
            <a:r>
              <a:rPr lang="en-US" dirty="0" err="1" smtClean="0"/>
              <a:t>Skrla</a:t>
            </a:r>
            <a:r>
              <a:rPr lang="en-US" dirty="0" smtClean="0"/>
              <a:t> </a:t>
            </a:r>
            <a:r>
              <a:rPr lang="en-US" dirty="0"/>
              <a:t>et al., 2009, pg. </a:t>
            </a:r>
            <a:r>
              <a:rPr lang="en-US" dirty="0" smtClean="0"/>
              <a:t>49)</a:t>
            </a:r>
            <a:endParaRPr lang="en-US" dirty="0"/>
          </a:p>
          <a:p>
            <a:pPr marL="0" indent="0">
              <a:buNone/>
            </a:pPr>
            <a:endParaRPr lang="en-US" dirty="0"/>
          </a:p>
        </p:txBody>
      </p:sp>
    </p:spTree>
    <p:extLst>
      <p:ext uri="{BB962C8B-B14F-4D97-AF65-F5344CB8AC3E}">
        <p14:creationId xmlns:p14="http://schemas.microsoft.com/office/powerpoint/2010/main" val="160464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systemic equity?</a:t>
            </a:r>
            <a:endParaRPr lang="en-US" dirty="0"/>
          </a:p>
        </p:txBody>
      </p:sp>
      <p:sp>
        <p:nvSpPr>
          <p:cNvPr id="3" name="Content Placeholder 2"/>
          <p:cNvSpPr>
            <a:spLocks noGrp="1"/>
          </p:cNvSpPr>
          <p:nvPr>
            <p:ph idx="1"/>
          </p:nvPr>
        </p:nvSpPr>
        <p:spPr/>
        <p:txBody>
          <a:bodyPr/>
          <a:lstStyle/>
          <a:p>
            <a:r>
              <a:rPr lang="en-US" dirty="0" smtClean="0"/>
              <a:t>It requires that equity be present in all parts of the educational system, including environment and resources, rather than just to be focused narrowly on achievement equity. </a:t>
            </a:r>
            <a:r>
              <a:rPr lang="en-US" dirty="0"/>
              <a:t>(</a:t>
            </a:r>
            <a:r>
              <a:rPr lang="en-US" dirty="0" err="1"/>
              <a:t>Skrla</a:t>
            </a:r>
            <a:r>
              <a:rPr lang="en-US" dirty="0"/>
              <a:t> et al., 2009, pg. 14) </a:t>
            </a:r>
          </a:p>
        </p:txBody>
      </p:sp>
    </p:spTree>
    <p:extLst>
      <p:ext uri="{BB962C8B-B14F-4D97-AF65-F5344CB8AC3E}">
        <p14:creationId xmlns:p14="http://schemas.microsoft.com/office/powerpoint/2010/main" val="4458785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Achievement Level-State Tests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3096620"/>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65982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Achievement Equality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622329"/>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61645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Drop out rates/Graduation</a:t>
            </a:r>
            <a:endParaRPr lang="en-US" dirty="0"/>
          </a:p>
        </p:txBody>
      </p:sp>
      <p:sp>
        <p:nvSpPr>
          <p:cNvPr id="3" name="Content Placeholder 2"/>
          <p:cNvSpPr>
            <a:spLocks noGrp="1"/>
          </p:cNvSpPr>
          <p:nvPr>
            <p:ph idx="1"/>
          </p:nvPr>
        </p:nvSpPr>
        <p:spPr/>
        <p:txBody>
          <a:bodyPr/>
          <a:lstStyle/>
          <a:p>
            <a:r>
              <a:rPr lang="en-US" dirty="0" smtClean="0"/>
              <a:t>Due to being a middle school, there are no drop out rates or graduation data available. </a:t>
            </a:r>
            <a:endParaRPr lang="en-US" dirty="0"/>
          </a:p>
        </p:txBody>
      </p:sp>
    </p:spTree>
    <p:extLst>
      <p:ext uri="{BB962C8B-B14F-4D97-AF65-F5344CB8AC3E}">
        <p14:creationId xmlns:p14="http://schemas.microsoft.com/office/powerpoint/2010/main" val="1483096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Transient Population</a:t>
            </a:r>
            <a:endParaRPr lang="en-US" dirty="0"/>
          </a:p>
        </p:txBody>
      </p:sp>
      <p:sp>
        <p:nvSpPr>
          <p:cNvPr id="3" name="Content Placeholder 2"/>
          <p:cNvSpPr>
            <a:spLocks noGrp="1"/>
          </p:cNvSpPr>
          <p:nvPr>
            <p:ph idx="1"/>
          </p:nvPr>
        </p:nvSpPr>
        <p:spPr/>
        <p:txBody>
          <a:bodyPr/>
          <a:lstStyle/>
          <a:p>
            <a:r>
              <a:rPr lang="en-US" dirty="0" smtClean="0"/>
              <a:t>The exact number of transient students was not available.  Based on teacher observations, the number of students leaving the district is closely related to the number of students being enrolled.</a:t>
            </a:r>
            <a:endParaRPr lang="en-US" dirty="0"/>
          </a:p>
        </p:txBody>
      </p:sp>
    </p:spTree>
    <p:extLst>
      <p:ext uri="{BB962C8B-B14F-4D97-AF65-F5344CB8AC3E}">
        <p14:creationId xmlns:p14="http://schemas.microsoft.com/office/powerpoint/2010/main" val="6583608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Retention</a:t>
            </a:r>
            <a:endParaRPr lang="en-US" dirty="0"/>
          </a:p>
        </p:txBody>
      </p:sp>
      <p:sp>
        <p:nvSpPr>
          <p:cNvPr id="3" name="Content Placeholder 2"/>
          <p:cNvSpPr>
            <a:spLocks noGrp="1"/>
          </p:cNvSpPr>
          <p:nvPr>
            <p:ph idx="1"/>
          </p:nvPr>
        </p:nvSpPr>
        <p:spPr/>
        <p:txBody>
          <a:bodyPr/>
          <a:lstStyle/>
          <a:p>
            <a:r>
              <a:rPr lang="en-US" dirty="0" smtClean="0"/>
              <a:t>As of this year, 0 students have been retained.</a:t>
            </a:r>
          </a:p>
          <a:p>
            <a:pPr marL="0" indent="0">
              <a:buNone/>
            </a:pPr>
            <a:endParaRPr lang="en-US" dirty="0" smtClean="0"/>
          </a:p>
          <a:p>
            <a:r>
              <a:rPr lang="en-US" dirty="0" smtClean="0"/>
              <a:t>As of last year, 1 student was retained (8</a:t>
            </a:r>
            <a:r>
              <a:rPr lang="en-US" baseline="30000" dirty="0" smtClean="0"/>
              <a:t>th</a:t>
            </a:r>
            <a:r>
              <a:rPr lang="en-US" dirty="0" smtClean="0"/>
              <a:t> grade)</a:t>
            </a:r>
            <a:endParaRPr lang="en-US" dirty="0"/>
          </a:p>
        </p:txBody>
      </p:sp>
    </p:spTree>
    <p:extLst>
      <p:ext uri="{BB962C8B-B14F-4D97-AF65-F5344CB8AC3E}">
        <p14:creationId xmlns:p14="http://schemas.microsoft.com/office/powerpoint/2010/main" val="14041763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 Standards</a:t>
            </a:r>
            <a:endParaRPr lang="en-US" dirty="0"/>
          </a:p>
        </p:txBody>
      </p:sp>
      <p:sp>
        <p:nvSpPr>
          <p:cNvPr id="3" name="Content Placeholder 2"/>
          <p:cNvSpPr>
            <a:spLocks noGrp="1"/>
          </p:cNvSpPr>
          <p:nvPr>
            <p:ph idx="1"/>
          </p:nvPr>
        </p:nvSpPr>
        <p:spPr/>
        <p:txBody>
          <a:bodyPr/>
          <a:lstStyle/>
          <a:p>
            <a:r>
              <a:rPr lang="en-US" dirty="0" smtClean="0"/>
              <a:t>All teachers follow the mandated common core standards</a:t>
            </a:r>
          </a:p>
          <a:p>
            <a:r>
              <a:rPr lang="en-US" dirty="0" smtClean="0"/>
              <a:t>Students are acquiring the knowledge skills identified by the state in the classroom.</a:t>
            </a:r>
          </a:p>
          <a:p>
            <a:pPr lvl="1"/>
            <a:r>
              <a:rPr lang="en-US" dirty="0" smtClean="0"/>
              <a:t>Math teachers use a new math textbook from McGraw-Hill and the model curriculum from ODE.</a:t>
            </a:r>
          </a:p>
          <a:p>
            <a:pPr lvl="1"/>
            <a:r>
              <a:rPr lang="en-US" dirty="0" err="1" smtClean="0"/>
              <a:t>Langugge</a:t>
            </a:r>
            <a:r>
              <a:rPr lang="en-US" dirty="0" smtClean="0"/>
              <a:t> Arts teachers use the model curriculum from ODE, required reading material , and a list of 144 most commonly used vocabulary words.</a:t>
            </a:r>
          </a:p>
          <a:p>
            <a:pPr lvl="1"/>
            <a:r>
              <a:rPr lang="en-US" dirty="0" smtClean="0"/>
              <a:t>Social Studies and Science also use the model curriculum from ODE.</a:t>
            </a:r>
          </a:p>
          <a:p>
            <a:r>
              <a:rPr lang="en-US" dirty="0" smtClean="0"/>
              <a:t>All teachers use released practice PARCC/AIR tests from ODE </a:t>
            </a:r>
          </a:p>
        </p:txBody>
      </p:sp>
    </p:spTree>
    <p:extLst>
      <p:ext uri="{BB962C8B-B14F-4D97-AF65-F5344CB8AC3E}">
        <p14:creationId xmlns:p14="http://schemas.microsoft.com/office/powerpoint/2010/main" val="2091071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Benchmarks</a:t>
            </a:r>
            <a:endParaRPr lang="en-US" dirty="0"/>
          </a:p>
        </p:txBody>
      </p:sp>
      <p:sp>
        <p:nvSpPr>
          <p:cNvPr id="3" name="Content Placeholder 2"/>
          <p:cNvSpPr>
            <a:spLocks noGrp="1"/>
          </p:cNvSpPr>
          <p:nvPr>
            <p:ph idx="1"/>
          </p:nvPr>
        </p:nvSpPr>
        <p:spPr/>
        <p:txBody>
          <a:bodyPr/>
          <a:lstStyle/>
          <a:p>
            <a:r>
              <a:rPr lang="en-US" dirty="0" smtClean="0"/>
              <a:t>All teachers follow the mandated common core benchmarks</a:t>
            </a:r>
          </a:p>
          <a:p>
            <a:pPr marL="0" indent="0">
              <a:buNone/>
            </a:pPr>
            <a:endParaRPr lang="en-US" dirty="0"/>
          </a:p>
        </p:txBody>
      </p:sp>
    </p:spTree>
    <p:extLst>
      <p:ext uri="{BB962C8B-B14F-4D97-AF65-F5344CB8AC3E}">
        <p14:creationId xmlns:p14="http://schemas.microsoft.com/office/powerpoint/2010/main" val="1531918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Indicators</a:t>
            </a:r>
            <a:endParaRPr lang="en-US" dirty="0"/>
          </a:p>
        </p:txBody>
      </p:sp>
      <p:sp>
        <p:nvSpPr>
          <p:cNvPr id="3" name="Content Placeholder 2"/>
          <p:cNvSpPr>
            <a:spLocks noGrp="1"/>
          </p:cNvSpPr>
          <p:nvPr>
            <p:ph idx="1"/>
          </p:nvPr>
        </p:nvSpPr>
        <p:spPr/>
        <p:txBody>
          <a:bodyPr/>
          <a:lstStyle/>
          <a:p>
            <a:r>
              <a:rPr lang="en-US" dirty="0" smtClean="0"/>
              <a:t>At the middle school we do not have any performance indicators, however, we do modify our instruction depending on the student.  </a:t>
            </a:r>
          </a:p>
          <a:p>
            <a:r>
              <a:rPr lang="en-US" dirty="0" smtClean="0"/>
              <a:t>Instruction is modified at least 3 ways:</a:t>
            </a:r>
          </a:p>
          <a:p>
            <a:pPr lvl="1"/>
            <a:r>
              <a:rPr lang="en-US" dirty="0" smtClean="0"/>
              <a:t>Broken down- usually for special education students, ELL students, 504 students, etc. </a:t>
            </a:r>
          </a:p>
          <a:p>
            <a:pPr lvl="1"/>
            <a:r>
              <a:rPr lang="en-US" dirty="0" smtClean="0"/>
              <a:t>General instruction </a:t>
            </a:r>
          </a:p>
          <a:p>
            <a:pPr lvl="1"/>
            <a:r>
              <a:rPr lang="en-US" dirty="0" smtClean="0"/>
              <a:t>Enrichment- students are given more </a:t>
            </a:r>
            <a:r>
              <a:rPr lang="en-US" smtClean="0"/>
              <a:t>rigorous instruction/activities to complete</a:t>
            </a:r>
            <a:endParaRPr lang="en-US" dirty="0"/>
          </a:p>
        </p:txBody>
      </p:sp>
    </p:spTree>
    <p:extLst>
      <p:ext uri="{BB962C8B-B14F-4D97-AF65-F5344CB8AC3E}">
        <p14:creationId xmlns:p14="http://schemas.microsoft.com/office/powerpoint/2010/main" val="253349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and Conclusions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dirty="0" smtClean="0"/>
              <a:t>Finding #1</a:t>
            </a:r>
          </a:p>
          <a:p>
            <a:r>
              <a:rPr lang="en-US" dirty="0" smtClean="0"/>
              <a:t>I have found that the middle school has little to no community involvement. (Side 13)</a:t>
            </a:r>
          </a:p>
          <a:p>
            <a:pPr marL="0" indent="0">
              <a:buNone/>
            </a:pPr>
            <a:endParaRPr lang="en-US" dirty="0"/>
          </a:p>
          <a:p>
            <a:r>
              <a:rPr lang="en-US" dirty="0" smtClean="0"/>
              <a:t>Parents come to the school to meet with the principal, IEP/504 meeting, or parent teacher conferences.</a:t>
            </a:r>
          </a:p>
          <a:p>
            <a:pPr marL="0" indent="0">
              <a:buNone/>
            </a:pPr>
            <a:endParaRPr lang="en-US" dirty="0" smtClean="0"/>
          </a:p>
          <a:p>
            <a:r>
              <a:rPr lang="en-US" dirty="0" smtClean="0"/>
              <a:t>There are no after school events to open the communication between school and community members.</a:t>
            </a:r>
          </a:p>
          <a:p>
            <a:pPr marL="0" indent="0">
              <a:buNone/>
            </a:pPr>
            <a:endParaRPr lang="en-US" dirty="0" smtClean="0"/>
          </a:p>
          <a:p>
            <a:r>
              <a:rPr lang="en-US" dirty="0" smtClean="0"/>
              <a:t>Teachers do not go on home visits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0185170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and Conclusions Continued</a:t>
            </a:r>
            <a:endParaRPr lang="en-US" dirty="0"/>
          </a:p>
        </p:txBody>
      </p:sp>
      <p:sp>
        <p:nvSpPr>
          <p:cNvPr id="3" name="Content Placeholder 2"/>
          <p:cNvSpPr>
            <a:spLocks noGrp="1"/>
          </p:cNvSpPr>
          <p:nvPr>
            <p:ph idx="1"/>
          </p:nvPr>
        </p:nvSpPr>
        <p:spPr>
          <a:xfrm>
            <a:off x="1708484" y="2133600"/>
            <a:ext cx="9796128" cy="3777622"/>
          </a:xfrm>
        </p:spPr>
        <p:txBody>
          <a:bodyPr>
            <a:normAutofit lnSpcReduction="10000"/>
          </a:bodyPr>
          <a:lstStyle/>
          <a:p>
            <a:pPr marL="457200" lvl="1" indent="0" algn="ctr">
              <a:buNone/>
            </a:pPr>
            <a:r>
              <a:rPr lang="en-US" b="1" dirty="0" smtClean="0"/>
              <a:t>Findings #2</a:t>
            </a:r>
          </a:p>
          <a:p>
            <a:pPr lvl="1"/>
            <a:r>
              <a:rPr lang="en-US" dirty="0" smtClean="0"/>
              <a:t>As shown in slides 32-38, we have high discipline referrals.  </a:t>
            </a:r>
          </a:p>
          <a:p>
            <a:pPr lvl="1"/>
            <a:r>
              <a:rPr lang="en-US" dirty="0" smtClean="0"/>
              <a:t> Our highest referrals were in the classroom for insubordination.</a:t>
            </a:r>
          </a:p>
          <a:p>
            <a:pPr lvl="1"/>
            <a:r>
              <a:rPr lang="en-US" dirty="0" smtClean="0"/>
              <a:t> The times of 8:00, 11:00, and 1:00 are significant.</a:t>
            </a:r>
          </a:p>
          <a:p>
            <a:pPr lvl="2"/>
            <a:r>
              <a:rPr lang="en-US" dirty="0" smtClean="0"/>
              <a:t>8:00am is when the school day starts.  Students are in the classroom and the structure part of the day is beginning.  At times, it is difficult for the students to settle down, stop talking, and begin the day with academic work.</a:t>
            </a:r>
          </a:p>
          <a:p>
            <a:pPr lvl="2"/>
            <a:r>
              <a:rPr lang="en-US" dirty="0" smtClean="0"/>
              <a:t>11:00am is hall exchange and lunch for 6</a:t>
            </a:r>
            <a:r>
              <a:rPr lang="en-US" baseline="30000" dirty="0" smtClean="0"/>
              <a:t>th</a:t>
            </a:r>
            <a:r>
              <a:rPr lang="en-US" dirty="0" smtClean="0"/>
              <a:t> grade students.  This is unstructured time for them.</a:t>
            </a:r>
          </a:p>
          <a:p>
            <a:pPr lvl="2"/>
            <a:r>
              <a:rPr lang="en-US" dirty="0" smtClean="0"/>
              <a:t>1:00pm is at the end of the day and issues at lunch time carry over into the classroom.</a:t>
            </a:r>
          </a:p>
          <a:p>
            <a:pPr lvl="1"/>
            <a:r>
              <a:rPr lang="en-US" dirty="0" smtClean="0"/>
              <a:t>7</a:t>
            </a:r>
            <a:r>
              <a:rPr lang="en-US" baseline="30000" dirty="0" smtClean="0"/>
              <a:t>th</a:t>
            </a:r>
            <a:r>
              <a:rPr lang="en-US" dirty="0" smtClean="0"/>
              <a:t> grade has the highest referrals.  They had the highest last year as well.  The students display difficulty in showing respect and following directions.</a:t>
            </a:r>
          </a:p>
          <a:p>
            <a:pPr lvl="1"/>
            <a:r>
              <a:rPr lang="en-US" dirty="0" smtClean="0"/>
              <a:t>In total, 15 students account for the majority of all discipline referrals.</a:t>
            </a:r>
          </a:p>
        </p:txBody>
      </p:sp>
    </p:spTree>
    <p:extLst>
      <p:ext uri="{BB962C8B-B14F-4D97-AF65-F5344CB8AC3E}">
        <p14:creationId xmlns:p14="http://schemas.microsoft.com/office/powerpoint/2010/main" val="2045240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Members of the team</a:t>
            </a:r>
            <a:endParaRPr lang="en-US" dirty="0"/>
          </a:p>
        </p:txBody>
      </p:sp>
      <p:sp>
        <p:nvSpPr>
          <p:cNvPr id="3" name="Content Placeholder 2"/>
          <p:cNvSpPr>
            <a:spLocks noGrp="1"/>
          </p:cNvSpPr>
          <p:nvPr>
            <p:ph idx="1"/>
          </p:nvPr>
        </p:nvSpPr>
        <p:spPr>
          <a:xfrm>
            <a:off x="2589212" y="1540042"/>
            <a:ext cx="8915400" cy="4371180"/>
          </a:xfrm>
        </p:spPr>
        <p:txBody>
          <a:bodyPr>
            <a:normAutofit fontScale="77500" lnSpcReduction="20000"/>
          </a:bodyPr>
          <a:lstStyle/>
          <a:p>
            <a:r>
              <a:rPr lang="en-US" dirty="0" smtClean="0"/>
              <a:t>The members of the equity team are as follows:</a:t>
            </a:r>
          </a:p>
          <a:p>
            <a:pPr lvl="1"/>
            <a:r>
              <a:rPr lang="en-US" dirty="0" smtClean="0"/>
              <a:t>Kristin </a:t>
            </a:r>
            <a:r>
              <a:rPr lang="en-US" dirty="0" err="1" smtClean="0"/>
              <a:t>Stambaugh</a:t>
            </a:r>
            <a:r>
              <a:rPr lang="en-US" dirty="0" smtClean="0"/>
              <a:t>, Intervention Specialist 7</a:t>
            </a:r>
            <a:r>
              <a:rPr lang="en-US" baseline="30000" dirty="0" smtClean="0"/>
              <a:t>th</a:t>
            </a:r>
            <a:r>
              <a:rPr lang="en-US" dirty="0" smtClean="0"/>
              <a:t> grade</a:t>
            </a:r>
          </a:p>
          <a:p>
            <a:pPr lvl="1"/>
            <a:r>
              <a:rPr lang="en-US" dirty="0" smtClean="0"/>
              <a:t>Emily </a:t>
            </a:r>
            <a:r>
              <a:rPr lang="en-US" dirty="0" err="1" smtClean="0"/>
              <a:t>Teubl</a:t>
            </a:r>
            <a:r>
              <a:rPr lang="en-US" dirty="0" smtClean="0"/>
              <a:t>, Math 7</a:t>
            </a:r>
            <a:r>
              <a:rPr lang="en-US" baseline="30000" dirty="0" smtClean="0"/>
              <a:t>th</a:t>
            </a:r>
            <a:r>
              <a:rPr lang="en-US" dirty="0" smtClean="0"/>
              <a:t> grade</a:t>
            </a:r>
          </a:p>
          <a:p>
            <a:pPr lvl="1"/>
            <a:r>
              <a:rPr lang="en-US" dirty="0" err="1" smtClean="0"/>
              <a:t>Kaily</a:t>
            </a:r>
            <a:r>
              <a:rPr lang="en-US" dirty="0" smtClean="0"/>
              <a:t> </a:t>
            </a:r>
            <a:r>
              <a:rPr lang="en-US" dirty="0" err="1" smtClean="0"/>
              <a:t>Saltz</a:t>
            </a:r>
            <a:r>
              <a:rPr lang="en-US" dirty="0" smtClean="0"/>
              <a:t>, Intervention Specialist 8</a:t>
            </a:r>
            <a:r>
              <a:rPr lang="en-US" baseline="30000" dirty="0" smtClean="0"/>
              <a:t>th</a:t>
            </a:r>
            <a:r>
              <a:rPr lang="en-US" dirty="0" smtClean="0"/>
              <a:t> grade</a:t>
            </a:r>
          </a:p>
          <a:p>
            <a:pPr lvl="1"/>
            <a:r>
              <a:rPr lang="en-US" dirty="0" smtClean="0"/>
              <a:t>Erin May, Technology Coach and Language Arts 7</a:t>
            </a:r>
            <a:r>
              <a:rPr lang="en-US" baseline="30000" dirty="0" smtClean="0"/>
              <a:t>th</a:t>
            </a:r>
            <a:r>
              <a:rPr lang="en-US" dirty="0" smtClean="0"/>
              <a:t> grade</a:t>
            </a:r>
          </a:p>
          <a:p>
            <a:pPr lvl="1"/>
            <a:r>
              <a:rPr lang="en-US" dirty="0" smtClean="0"/>
              <a:t>Pam Martin, Family and Consumer Science Teacher</a:t>
            </a:r>
          </a:p>
          <a:p>
            <a:pPr lvl="1"/>
            <a:r>
              <a:rPr lang="en-US" dirty="0" smtClean="0"/>
              <a:t>Lynn Hobart, Social Studies 7</a:t>
            </a:r>
            <a:r>
              <a:rPr lang="en-US" baseline="30000" dirty="0" smtClean="0"/>
              <a:t>th</a:t>
            </a:r>
            <a:r>
              <a:rPr lang="en-US" dirty="0" smtClean="0"/>
              <a:t> grade</a:t>
            </a:r>
          </a:p>
          <a:p>
            <a:pPr lvl="1"/>
            <a:r>
              <a:rPr lang="en-US" dirty="0" smtClean="0"/>
              <a:t>Kathryn </a:t>
            </a:r>
            <a:r>
              <a:rPr lang="en-US" dirty="0" err="1" smtClean="0"/>
              <a:t>Damicone</a:t>
            </a:r>
            <a:r>
              <a:rPr lang="en-US" dirty="0" smtClean="0"/>
              <a:t>, PE/Health</a:t>
            </a:r>
          </a:p>
          <a:p>
            <a:pPr lvl="1"/>
            <a:r>
              <a:rPr lang="en-US" dirty="0" smtClean="0"/>
              <a:t>Abigail </a:t>
            </a:r>
            <a:r>
              <a:rPr lang="en-US" dirty="0" err="1" smtClean="0"/>
              <a:t>Schlarb</a:t>
            </a:r>
            <a:r>
              <a:rPr lang="en-US" dirty="0" smtClean="0"/>
              <a:t>, Gifted Language Arts</a:t>
            </a:r>
          </a:p>
          <a:p>
            <a:pPr lvl="1"/>
            <a:r>
              <a:rPr lang="en-US" dirty="0" smtClean="0"/>
              <a:t>Stan </a:t>
            </a:r>
            <a:r>
              <a:rPr lang="en-US" dirty="0" err="1" smtClean="0"/>
              <a:t>Koterba</a:t>
            </a:r>
            <a:r>
              <a:rPr lang="en-US" dirty="0" smtClean="0"/>
              <a:t>, Assistant Principal</a:t>
            </a:r>
          </a:p>
          <a:p>
            <a:r>
              <a:rPr lang="en-US" dirty="0" smtClean="0"/>
              <a:t>All members of the team will assist in collecting data</a:t>
            </a:r>
          </a:p>
          <a:p>
            <a:r>
              <a:rPr lang="en-US" dirty="0" smtClean="0"/>
              <a:t>Kristin </a:t>
            </a:r>
            <a:r>
              <a:rPr lang="en-US" dirty="0" err="1" smtClean="0"/>
              <a:t>Stambaugh</a:t>
            </a:r>
            <a:r>
              <a:rPr lang="en-US" dirty="0" smtClean="0"/>
              <a:t> will be analyzing the data into power point</a:t>
            </a:r>
          </a:p>
          <a:p>
            <a:r>
              <a:rPr lang="en-US" dirty="0" smtClean="0"/>
              <a:t>These members were chosen to display a cross </a:t>
            </a:r>
            <a:r>
              <a:rPr lang="en-US" dirty="0"/>
              <a:t>section of representation of the building, all grades, specials, people who want to make a change and help change the culture of the building</a:t>
            </a:r>
            <a:r>
              <a:rPr lang="en-US" dirty="0" smtClean="0"/>
              <a:t>.</a:t>
            </a:r>
          </a:p>
          <a:p>
            <a:r>
              <a:rPr lang="en-US" dirty="0" smtClean="0"/>
              <a:t>I was advised to have staff members on the Equity Audit Team</a:t>
            </a:r>
            <a:endParaRPr lang="en-US" dirty="0"/>
          </a:p>
          <a:p>
            <a:endParaRPr lang="en-US" dirty="0"/>
          </a:p>
        </p:txBody>
      </p:sp>
    </p:spTree>
    <p:extLst>
      <p:ext uri="{BB962C8B-B14F-4D97-AF65-F5344CB8AC3E}">
        <p14:creationId xmlns:p14="http://schemas.microsoft.com/office/powerpoint/2010/main" val="9374614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and Conclusions Continued</a:t>
            </a:r>
            <a:endParaRPr lang="en-US" dirty="0"/>
          </a:p>
        </p:txBody>
      </p:sp>
      <p:sp>
        <p:nvSpPr>
          <p:cNvPr id="3" name="Content Placeholder 2"/>
          <p:cNvSpPr>
            <a:spLocks noGrp="1"/>
          </p:cNvSpPr>
          <p:nvPr>
            <p:ph idx="1"/>
          </p:nvPr>
        </p:nvSpPr>
        <p:spPr>
          <a:xfrm>
            <a:off x="1937084" y="2133600"/>
            <a:ext cx="9567528" cy="3777622"/>
          </a:xfrm>
        </p:spPr>
        <p:txBody>
          <a:bodyPr>
            <a:normAutofit fontScale="85000" lnSpcReduction="20000"/>
          </a:bodyPr>
          <a:lstStyle/>
          <a:p>
            <a:pPr marL="0" indent="0" algn="ctr">
              <a:buNone/>
            </a:pPr>
            <a:r>
              <a:rPr lang="en-US" b="1" dirty="0" smtClean="0"/>
              <a:t>Findings #3</a:t>
            </a:r>
          </a:p>
          <a:p>
            <a:r>
              <a:rPr lang="en-US" dirty="0" smtClean="0"/>
              <a:t>The middle school has the lowest state testing scores in the district.</a:t>
            </a:r>
          </a:p>
          <a:p>
            <a:pPr marL="0" indent="0">
              <a:buNone/>
            </a:pPr>
            <a:endParaRPr lang="en-US" dirty="0" smtClean="0"/>
          </a:p>
          <a:p>
            <a:r>
              <a:rPr lang="en-US" dirty="0" smtClean="0"/>
              <a:t>Many of our students who are not identified receive modifications and accommodations from teachers so they are successful in school.</a:t>
            </a:r>
          </a:p>
          <a:p>
            <a:pPr marL="0" indent="0">
              <a:buNone/>
            </a:pPr>
            <a:endParaRPr lang="en-US" dirty="0" smtClean="0"/>
          </a:p>
          <a:p>
            <a:r>
              <a:rPr lang="en-US" dirty="0" smtClean="0"/>
              <a:t>Many of our students are reading below grade level.</a:t>
            </a:r>
          </a:p>
          <a:p>
            <a:pPr marL="0" indent="0">
              <a:buNone/>
            </a:pPr>
            <a:endParaRPr lang="en-US" dirty="0" smtClean="0"/>
          </a:p>
          <a:p>
            <a:r>
              <a:rPr lang="en-US" dirty="0" smtClean="0"/>
              <a:t>Many of our students are below grade level for </a:t>
            </a:r>
            <a:r>
              <a:rPr lang="en-US" smtClean="0"/>
              <a:t>math.</a:t>
            </a:r>
          </a:p>
          <a:p>
            <a:pPr marL="0" indent="0">
              <a:buNone/>
            </a:pPr>
            <a:endParaRPr lang="en-US" dirty="0" smtClean="0"/>
          </a:p>
          <a:p>
            <a:r>
              <a:rPr lang="en-US" dirty="0" smtClean="0"/>
              <a:t>Slide 40 displays the percentages of students passing the state tests</a:t>
            </a:r>
          </a:p>
          <a:p>
            <a:pPr lvl="1"/>
            <a:r>
              <a:rPr lang="en-US" dirty="0" smtClean="0"/>
              <a:t>Over 50% of all students tested as limited, basic, or proficient </a:t>
            </a:r>
          </a:p>
          <a:p>
            <a:endParaRPr lang="en-US" dirty="0" smtClean="0"/>
          </a:p>
          <a:p>
            <a:endParaRPr lang="en-US" dirty="0" smtClean="0"/>
          </a:p>
        </p:txBody>
      </p:sp>
    </p:spTree>
    <p:extLst>
      <p:ext uri="{BB962C8B-B14F-4D97-AF65-F5344CB8AC3E}">
        <p14:creationId xmlns:p14="http://schemas.microsoft.com/office/powerpoint/2010/main" val="1346883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Research-Based Solution #1 for Finding #1</a:t>
            </a:r>
            <a:endParaRPr lang="en-US" dirty="0"/>
          </a:p>
        </p:txBody>
      </p:sp>
      <p:sp>
        <p:nvSpPr>
          <p:cNvPr id="3" name="Content Placeholder 2"/>
          <p:cNvSpPr>
            <a:spLocks noGrp="1"/>
          </p:cNvSpPr>
          <p:nvPr>
            <p:ph idx="1"/>
          </p:nvPr>
        </p:nvSpPr>
        <p:spPr/>
        <p:txBody>
          <a:bodyPr>
            <a:normAutofit/>
          </a:bodyPr>
          <a:lstStyle/>
          <a:p>
            <a:r>
              <a:rPr lang="en-US" dirty="0" smtClean="0"/>
              <a:t>Due to a lack of parental involvement at the middle school level, we, as the teachers, need to start the conversation by taking the initiative and start visiting the homes where our children live.  By building trust, parents will see communication between school and home is not always a negative experience.</a:t>
            </a:r>
          </a:p>
          <a:p>
            <a:pPr lvl="1"/>
            <a:r>
              <a:rPr lang="en-US" dirty="0" smtClean="0"/>
              <a:t>According to Farmer (2015), “Sometimes </a:t>
            </a:r>
            <a:r>
              <a:rPr lang="en-US" dirty="0"/>
              <a:t>parents aren’t there, man.  Sometimes we </a:t>
            </a:r>
            <a:r>
              <a:rPr lang="en-US" dirty="0" err="1"/>
              <a:t>gotta</a:t>
            </a:r>
            <a:r>
              <a:rPr lang="en-US" dirty="0"/>
              <a:t> work.  Sometimes we’re gone a lot of the time.  It’s good to see [teachers] come out to the neighborhood like that.  I know she’s in good hands</a:t>
            </a:r>
            <a:r>
              <a:rPr lang="en-US" dirty="0" smtClean="0"/>
              <a:t>.”</a:t>
            </a:r>
            <a:endParaRPr lang="en-US" dirty="0"/>
          </a:p>
        </p:txBody>
      </p:sp>
    </p:spTree>
    <p:extLst>
      <p:ext uri="{BB962C8B-B14F-4D97-AF65-F5344CB8AC3E}">
        <p14:creationId xmlns:p14="http://schemas.microsoft.com/office/powerpoint/2010/main" val="7493285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Research-Based Solution </a:t>
            </a:r>
            <a:r>
              <a:rPr lang="en-US" dirty="0" smtClean="0"/>
              <a:t>#2 </a:t>
            </a:r>
            <a:r>
              <a:rPr lang="en-US" dirty="0"/>
              <a:t>for Finding #1</a:t>
            </a:r>
          </a:p>
        </p:txBody>
      </p:sp>
      <p:sp>
        <p:nvSpPr>
          <p:cNvPr id="3" name="Content Placeholder 2"/>
          <p:cNvSpPr>
            <a:spLocks noGrp="1"/>
          </p:cNvSpPr>
          <p:nvPr>
            <p:ph idx="1"/>
          </p:nvPr>
        </p:nvSpPr>
        <p:spPr/>
        <p:txBody>
          <a:bodyPr>
            <a:normAutofit fontScale="85000" lnSpcReduction="20000"/>
          </a:bodyPr>
          <a:lstStyle/>
          <a:p>
            <a:r>
              <a:rPr lang="en-US" dirty="0" smtClean="0"/>
              <a:t>One time a quarter, the middle school will hold a parent involvement night, where parents and children come to school in the evening for 2-3 hours and participate in an activity.  These activities are based on the curriculum and are hands on activities where the entire family works together.  This gives the parents a chance to interact with their children and teachers.  Before the activity, the parents will meet with administration as a group.  This gives the parents and administration a chance to have conversations and to know what is coming up in the school year.</a:t>
            </a:r>
          </a:p>
          <a:p>
            <a:pPr lvl="1"/>
            <a:r>
              <a:rPr lang="en-US" dirty="0" smtClean="0"/>
              <a:t>Examples:</a:t>
            </a:r>
          </a:p>
          <a:p>
            <a:pPr lvl="2"/>
            <a:r>
              <a:rPr lang="en-US" dirty="0" smtClean="0"/>
              <a:t>Family Fun Math Night</a:t>
            </a:r>
          </a:p>
          <a:p>
            <a:pPr lvl="2"/>
            <a:r>
              <a:rPr lang="en-US" dirty="0" smtClean="0"/>
              <a:t>Family Literacy Night</a:t>
            </a:r>
          </a:p>
          <a:p>
            <a:pPr lvl="2"/>
            <a:r>
              <a:rPr lang="en-US" dirty="0" smtClean="0"/>
              <a:t>Movie Night</a:t>
            </a:r>
          </a:p>
          <a:p>
            <a:pPr lvl="1"/>
            <a:r>
              <a:rPr lang="en-US" dirty="0" smtClean="0"/>
              <a:t>Calabrese, Drake, Gustavo Perez, St. Louis, and George (2004) stated “Activity </a:t>
            </a:r>
            <a:r>
              <a:rPr lang="en-US" dirty="0"/>
              <a:t>theory, however, by exposing the </a:t>
            </a:r>
            <a:r>
              <a:rPr lang="en-US" dirty="0" smtClean="0"/>
              <a:t>multidimensional </a:t>
            </a:r>
            <a:r>
              <a:rPr lang="en-US" dirty="0"/>
              <a:t>and interactional nature of activity, helps us see how movement toward a shared ideal is enabled and constrained by the normalized social practices that exist within an organization and the players, values, tools, and artifacts that facilitate that practice (Roth et al., in press</a:t>
            </a:r>
            <a:r>
              <a:rPr lang="en-US" dirty="0" smtClean="0"/>
              <a:t>)”. (p. 4) </a:t>
            </a:r>
            <a:endParaRPr lang="en-US" i="1" dirty="0" smtClean="0"/>
          </a:p>
          <a:p>
            <a:pPr lvl="1"/>
            <a:endParaRPr lang="en-US" dirty="0"/>
          </a:p>
          <a:p>
            <a:pPr marL="457200" lvl="1" indent="0">
              <a:buNone/>
            </a:pPr>
            <a:endParaRPr lang="en-US" dirty="0"/>
          </a:p>
        </p:txBody>
      </p:sp>
    </p:spTree>
    <p:extLst>
      <p:ext uri="{BB962C8B-B14F-4D97-AF65-F5344CB8AC3E}">
        <p14:creationId xmlns:p14="http://schemas.microsoft.com/office/powerpoint/2010/main" val="9255694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Research-Based Solution #3 for Finding #1</a:t>
            </a:r>
            <a:endParaRPr lang="en-US" dirty="0"/>
          </a:p>
        </p:txBody>
      </p:sp>
      <p:sp>
        <p:nvSpPr>
          <p:cNvPr id="3" name="Content Placeholder 2"/>
          <p:cNvSpPr>
            <a:spLocks noGrp="1"/>
          </p:cNvSpPr>
          <p:nvPr>
            <p:ph idx="1"/>
          </p:nvPr>
        </p:nvSpPr>
        <p:spPr/>
        <p:txBody>
          <a:bodyPr>
            <a:normAutofit/>
          </a:bodyPr>
          <a:lstStyle/>
          <a:p>
            <a:r>
              <a:rPr lang="en-US" dirty="0" smtClean="0"/>
              <a:t>Every grade level content area will send out a monthly newsletter to open communication between home and school.   This newsletter will explain what is going to be taught, dates or tests/quizzes/projects.  It will also have external information (websites, email, phone numbers, etc.)  If teachers feel comfortable, they can offer dates and times when they will be available for parents to come to school to ask questions, discuss academics, or behaviors.</a:t>
            </a:r>
          </a:p>
          <a:p>
            <a:pPr marL="342900" lvl="1" indent="-342900"/>
            <a:r>
              <a:rPr lang="en-US" dirty="0" smtClean="0"/>
              <a:t>Calabrese, et al., (2004) stated “We </a:t>
            </a:r>
            <a:r>
              <a:rPr lang="en-US" dirty="0"/>
              <a:t>believed that if we could help build the right kinds of spaces for the parents to share their stories with one another and with us, then we might begin to see these barriers erode</a:t>
            </a:r>
            <a:r>
              <a:rPr lang="en-US" dirty="0" smtClean="0"/>
              <a:t>.” (p. 11)</a:t>
            </a:r>
            <a:endParaRPr lang="en-US" dirty="0"/>
          </a:p>
        </p:txBody>
      </p:sp>
    </p:spTree>
    <p:extLst>
      <p:ext uri="{BB962C8B-B14F-4D97-AF65-F5344CB8AC3E}">
        <p14:creationId xmlns:p14="http://schemas.microsoft.com/office/powerpoint/2010/main" val="2102014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Research-Based Solution #1 for Finding </a:t>
            </a:r>
            <a:r>
              <a:rPr lang="en-US" dirty="0" smtClean="0"/>
              <a:t>#2</a:t>
            </a:r>
            <a:endParaRPr lang="en-US" dirty="0"/>
          </a:p>
        </p:txBody>
      </p:sp>
      <p:sp>
        <p:nvSpPr>
          <p:cNvPr id="3" name="Content Placeholder 2"/>
          <p:cNvSpPr>
            <a:spLocks noGrp="1"/>
          </p:cNvSpPr>
          <p:nvPr>
            <p:ph idx="1"/>
          </p:nvPr>
        </p:nvSpPr>
        <p:spPr>
          <a:xfrm>
            <a:off x="2592925" y="2133600"/>
            <a:ext cx="8911686" cy="3777622"/>
          </a:xfrm>
        </p:spPr>
        <p:txBody>
          <a:bodyPr/>
          <a:lstStyle/>
          <a:p>
            <a:r>
              <a:rPr lang="en-US" dirty="0" smtClean="0"/>
              <a:t>Analyzing the data displays a discipline problem.  We as a school community needs to lower our discipline referrals.  A research-based solution propose is to use the Positive Behavioral System to reward students who are being role models and for those students who are not currently role models to have an example of what a role model looks like.  </a:t>
            </a:r>
          </a:p>
          <a:p>
            <a:r>
              <a:rPr lang="en-US" dirty="0" smtClean="0"/>
              <a:t>“We would argue that, for some students, the disciplinary settings on their campuses become their instructional placement since that is where they spend most of their time”. </a:t>
            </a:r>
            <a:r>
              <a:rPr lang="en-US" dirty="0"/>
              <a:t>(</a:t>
            </a:r>
            <a:r>
              <a:rPr lang="en-US" dirty="0" err="1"/>
              <a:t>Skrla</a:t>
            </a:r>
            <a:r>
              <a:rPr lang="en-US" dirty="0"/>
              <a:t> et al., 2009, pg. </a:t>
            </a:r>
            <a:r>
              <a:rPr lang="en-US" dirty="0" smtClean="0"/>
              <a:t>45). </a:t>
            </a:r>
            <a:endParaRPr lang="en-US" dirty="0"/>
          </a:p>
          <a:p>
            <a:endParaRPr lang="en-US" dirty="0"/>
          </a:p>
          <a:p>
            <a:endParaRPr lang="en-US" dirty="0"/>
          </a:p>
        </p:txBody>
      </p:sp>
    </p:spTree>
    <p:extLst>
      <p:ext uri="{BB962C8B-B14F-4D97-AF65-F5344CB8AC3E}">
        <p14:creationId xmlns:p14="http://schemas.microsoft.com/office/powerpoint/2010/main" val="18470356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Research-Based Solution </a:t>
            </a:r>
            <a:r>
              <a:rPr lang="en-US" dirty="0" smtClean="0"/>
              <a:t>#2 </a:t>
            </a:r>
            <a:r>
              <a:rPr lang="en-US" dirty="0"/>
              <a:t>for Finding </a:t>
            </a:r>
            <a:r>
              <a:rPr lang="en-US" dirty="0" smtClean="0"/>
              <a:t>#2</a:t>
            </a:r>
            <a:endParaRPr lang="en-US" dirty="0"/>
          </a:p>
        </p:txBody>
      </p:sp>
      <p:sp>
        <p:nvSpPr>
          <p:cNvPr id="3" name="Content Placeholder 2"/>
          <p:cNvSpPr>
            <a:spLocks noGrp="1"/>
          </p:cNvSpPr>
          <p:nvPr>
            <p:ph idx="1"/>
          </p:nvPr>
        </p:nvSpPr>
        <p:spPr/>
        <p:txBody>
          <a:bodyPr>
            <a:normAutofit/>
          </a:bodyPr>
          <a:lstStyle/>
          <a:p>
            <a:r>
              <a:rPr lang="en-US" dirty="0" smtClean="0"/>
              <a:t>When looking at the data, we looked at those students with 2 or 3 referrals.  The team will pair these students up with staff members or community members they have a rapport with and engage in a mentoring program.  This will be one adult they trust and this adult can guide the student and explain why it is important to make positive and appropriate choices in school and life.  The adult is able to be supportive and display trust and be a role model for the student. </a:t>
            </a:r>
          </a:p>
          <a:p>
            <a:r>
              <a:rPr lang="en-US" dirty="0" smtClean="0"/>
              <a:t>According to Converse and </a:t>
            </a:r>
            <a:r>
              <a:rPr lang="en-US" dirty="0" err="1" smtClean="0"/>
              <a:t>Lignugaris</a:t>
            </a:r>
            <a:r>
              <a:rPr lang="en-US" dirty="0" smtClean="0"/>
              <a:t>/Kraft (2009) “In </a:t>
            </a:r>
            <a:r>
              <a:rPr lang="en-US" dirty="0"/>
              <a:t>mentoring, an adult is paired with an at-risk student with the goal of fostering a trusting and supportive relationship, where the youth would otherwise have limited </a:t>
            </a:r>
            <a:r>
              <a:rPr lang="en-US" dirty="0" smtClean="0"/>
              <a:t>opportunities.” (p. 33)</a:t>
            </a:r>
          </a:p>
        </p:txBody>
      </p:sp>
    </p:spTree>
    <p:extLst>
      <p:ext uri="{BB962C8B-B14F-4D97-AF65-F5344CB8AC3E}">
        <p14:creationId xmlns:p14="http://schemas.microsoft.com/office/powerpoint/2010/main" val="443273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Research-Based Solution </a:t>
            </a:r>
            <a:r>
              <a:rPr lang="en-US" dirty="0" smtClean="0"/>
              <a:t>#3 </a:t>
            </a:r>
            <a:r>
              <a:rPr lang="en-US" dirty="0"/>
              <a:t>for Finding </a:t>
            </a:r>
            <a:r>
              <a:rPr lang="en-US" dirty="0" smtClean="0"/>
              <a:t>#2</a:t>
            </a:r>
            <a:endParaRPr lang="en-US" dirty="0"/>
          </a:p>
        </p:txBody>
      </p:sp>
      <p:sp>
        <p:nvSpPr>
          <p:cNvPr id="3" name="Content Placeholder 2"/>
          <p:cNvSpPr>
            <a:spLocks noGrp="1"/>
          </p:cNvSpPr>
          <p:nvPr>
            <p:ph idx="1"/>
          </p:nvPr>
        </p:nvSpPr>
        <p:spPr/>
        <p:txBody>
          <a:bodyPr>
            <a:normAutofit/>
          </a:bodyPr>
          <a:lstStyle/>
          <a:p>
            <a:r>
              <a:rPr lang="en-US" dirty="0" smtClean="0"/>
              <a:t>The students who have multiple referrals (2 or more), will be given a behavior contract and/or behavior chart to try to curve the students behavior.  This will allow the student to have a set of guidelines to base their behavior on and it is their choice to follow those guidelines or to go against them.</a:t>
            </a:r>
          </a:p>
          <a:p>
            <a:r>
              <a:rPr lang="en-US" dirty="0" err="1" smtClean="0"/>
              <a:t>Chitiyo</a:t>
            </a:r>
            <a:r>
              <a:rPr lang="en-US" dirty="0" smtClean="0"/>
              <a:t> and Wheeler (2009) states “Individual </a:t>
            </a:r>
            <a:r>
              <a:rPr lang="en-US" dirty="0"/>
              <a:t>supports are designed for students who display chronic problem behaviors that do not respond to </a:t>
            </a:r>
            <a:r>
              <a:rPr lang="en-US" dirty="0" err="1"/>
              <a:t>schoolwide</a:t>
            </a:r>
            <a:r>
              <a:rPr lang="en-US" dirty="0"/>
              <a:t> and group supports. These students usually require more intensive supports that are based on functional behavioral assessment (FBA) and individual behavior intervention </a:t>
            </a:r>
            <a:r>
              <a:rPr lang="en-US" dirty="0" smtClean="0"/>
              <a:t>plans” (p. 59)</a:t>
            </a:r>
            <a:endParaRPr lang="en-US" dirty="0"/>
          </a:p>
        </p:txBody>
      </p:sp>
    </p:spTree>
    <p:extLst>
      <p:ext uri="{BB962C8B-B14F-4D97-AF65-F5344CB8AC3E}">
        <p14:creationId xmlns:p14="http://schemas.microsoft.com/office/powerpoint/2010/main" val="1433799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161928" cy="1280890"/>
          </a:xfrm>
        </p:spPr>
        <p:txBody>
          <a:bodyPr/>
          <a:lstStyle/>
          <a:p>
            <a:r>
              <a:rPr lang="en-US" dirty="0" smtClean="0"/>
              <a:t>Research-Based Solution #1 for Finding #3</a:t>
            </a:r>
            <a:endParaRPr lang="en-US" dirty="0"/>
          </a:p>
        </p:txBody>
      </p:sp>
      <p:sp>
        <p:nvSpPr>
          <p:cNvPr id="3" name="Content Placeholder 2"/>
          <p:cNvSpPr>
            <a:spLocks noGrp="1"/>
          </p:cNvSpPr>
          <p:nvPr>
            <p:ph idx="1"/>
          </p:nvPr>
        </p:nvSpPr>
        <p:spPr>
          <a:xfrm>
            <a:off x="1816768" y="1904999"/>
            <a:ext cx="9687844" cy="4459705"/>
          </a:xfrm>
        </p:spPr>
        <p:txBody>
          <a:bodyPr>
            <a:normAutofit fontScale="92500" lnSpcReduction="20000"/>
          </a:bodyPr>
          <a:lstStyle/>
          <a:p>
            <a:r>
              <a:rPr lang="en-US" dirty="0" smtClean="0"/>
              <a:t>All 6-8 grade students will participate 2 times per week on an online self-paced math program called ALEKS.  Teachers will assign each student a specific course.</a:t>
            </a:r>
          </a:p>
          <a:p>
            <a:pPr lvl="1"/>
            <a:r>
              <a:rPr lang="en-US" dirty="0" smtClean="0"/>
              <a:t>RTI Tier 3-lowest course, below grade level material</a:t>
            </a:r>
          </a:p>
          <a:p>
            <a:pPr lvl="1"/>
            <a:r>
              <a:rPr lang="en-US" dirty="0" smtClean="0"/>
              <a:t>RTI-below grade level material</a:t>
            </a:r>
          </a:p>
          <a:p>
            <a:pPr lvl="1"/>
            <a:r>
              <a:rPr lang="en-US" dirty="0" smtClean="0"/>
              <a:t>Course 2-grade level material</a:t>
            </a:r>
          </a:p>
          <a:p>
            <a:r>
              <a:rPr lang="en-US" dirty="0" smtClean="0"/>
              <a:t>Once students have earned an 80% or higher, the teacher will move the student to the next course up.  </a:t>
            </a:r>
          </a:p>
          <a:p>
            <a:r>
              <a:rPr lang="en-US" dirty="0" smtClean="0"/>
              <a:t>The teacher is able to pre-set knowledge checks.  These checks evaluate the student on the entire course.  </a:t>
            </a:r>
          </a:p>
          <a:p>
            <a:r>
              <a:rPr lang="en-US" dirty="0" smtClean="0"/>
              <a:t>For every topic the student masters, they earn a piece of a pie.  This pie visually shows the student where they are at in the course and how many topics are needed to master before being moved up into a difference course.</a:t>
            </a:r>
          </a:p>
          <a:p>
            <a:r>
              <a:rPr lang="en-US" dirty="0" smtClean="0"/>
              <a:t>In 1982, </a:t>
            </a:r>
            <a:r>
              <a:rPr lang="en-US" dirty="0" err="1" smtClean="0"/>
              <a:t>Serow</a:t>
            </a:r>
            <a:r>
              <a:rPr lang="en-US" dirty="0" smtClean="0"/>
              <a:t> and Davies state, “But, as has been widely noted, one of the most important tests of the equity of an educational program such as competency testing lies in the opportunity it affords different groups to attain the same outcomes, and what constitutes such opportunity may not be the same for one group as for another”. (p. 537)</a:t>
            </a:r>
            <a:endParaRPr lang="en-US" dirty="0"/>
          </a:p>
        </p:txBody>
      </p:sp>
    </p:spTree>
    <p:extLst>
      <p:ext uri="{BB962C8B-B14F-4D97-AF65-F5344CB8AC3E}">
        <p14:creationId xmlns:p14="http://schemas.microsoft.com/office/powerpoint/2010/main" val="13250319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Research-Based </a:t>
            </a:r>
            <a:r>
              <a:rPr lang="en-US" dirty="0"/>
              <a:t>Solution </a:t>
            </a:r>
            <a:r>
              <a:rPr lang="en-US" dirty="0" smtClean="0"/>
              <a:t>#2 </a:t>
            </a:r>
            <a:r>
              <a:rPr lang="en-US" dirty="0"/>
              <a:t>for Finding #3</a:t>
            </a:r>
          </a:p>
        </p:txBody>
      </p:sp>
      <p:sp>
        <p:nvSpPr>
          <p:cNvPr id="3" name="Content Placeholder 2"/>
          <p:cNvSpPr>
            <a:spLocks noGrp="1"/>
          </p:cNvSpPr>
          <p:nvPr>
            <p:ph idx="1"/>
          </p:nvPr>
        </p:nvSpPr>
        <p:spPr>
          <a:xfrm>
            <a:off x="2273968" y="2133599"/>
            <a:ext cx="9230644" cy="3834063"/>
          </a:xfrm>
        </p:spPr>
        <p:txBody>
          <a:bodyPr>
            <a:normAutofit/>
          </a:bodyPr>
          <a:lstStyle/>
          <a:p>
            <a:r>
              <a:rPr lang="en-US" dirty="0" smtClean="0"/>
              <a:t>Response to Intervention (RTI) will be implemented at the middle school level.  This will provide research-based solutions and data for students who are currently preforming below grade level and are demonstrating difficulties mastering grade level standards.</a:t>
            </a:r>
          </a:p>
          <a:p>
            <a:r>
              <a:rPr lang="en-US" dirty="0" err="1" smtClean="0"/>
              <a:t>Serow</a:t>
            </a:r>
            <a:r>
              <a:rPr lang="en-US" dirty="0" smtClean="0"/>
              <a:t> and Davies (1982) conclude, “In </a:t>
            </a:r>
            <a:r>
              <a:rPr lang="en-US" dirty="0"/>
              <a:t>other words, it may be unreasonable to expect that short-term remedial instruction will succeed in </a:t>
            </a:r>
            <a:r>
              <a:rPr lang="en-US" dirty="0" smtClean="0"/>
              <a:t>significantly </a:t>
            </a:r>
            <a:r>
              <a:rPr lang="en-US" dirty="0"/>
              <a:t>bolstering the reading skills of low students of culturally diverse or economically marginal </a:t>
            </a:r>
            <a:r>
              <a:rPr lang="en-US" dirty="0" smtClean="0"/>
              <a:t>backgrounds”. (p. 537)</a:t>
            </a:r>
          </a:p>
        </p:txBody>
      </p:sp>
    </p:spTree>
    <p:extLst>
      <p:ext uri="{BB962C8B-B14F-4D97-AF65-F5344CB8AC3E}">
        <p14:creationId xmlns:p14="http://schemas.microsoft.com/office/powerpoint/2010/main" val="4519833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Research-Based </a:t>
            </a:r>
            <a:r>
              <a:rPr lang="en-US" dirty="0"/>
              <a:t>Solution </a:t>
            </a:r>
            <a:r>
              <a:rPr lang="en-US" dirty="0" smtClean="0"/>
              <a:t>#3 </a:t>
            </a:r>
            <a:r>
              <a:rPr lang="en-US" dirty="0"/>
              <a:t>for Finding #3</a:t>
            </a:r>
          </a:p>
        </p:txBody>
      </p:sp>
      <p:sp>
        <p:nvSpPr>
          <p:cNvPr id="3" name="Content Placeholder 2"/>
          <p:cNvSpPr>
            <a:spLocks noGrp="1"/>
          </p:cNvSpPr>
          <p:nvPr>
            <p:ph idx="1"/>
          </p:nvPr>
        </p:nvSpPr>
        <p:spPr/>
        <p:txBody>
          <a:bodyPr>
            <a:normAutofit/>
          </a:bodyPr>
          <a:lstStyle/>
          <a:p>
            <a:r>
              <a:rPr lang="en-US" dirty="0" smtClean="0"/>
              <a:t>The middle school should increase professional development for math and language arts on strategies to help close the achievement gap.  These strategies may be placed in the classroom to help all students.</a:t>
            </a:r>
          </a:p>
          <a:p>
            <a:r>
              <a:rPr lang="en-US" dirty="0" smtClean="0"/>
              <a:t>According to </a:t>
            </a:r>
            <a:r>
              <a:rPr lang="en-US" dirty="0" err="1" smtClean="0"/>
              <a:t>Goldhaber</a:t>
            </a:r>
            <a:r>
              <a:rPr lang="en-US" dirty="0" smtClean="0"/>
              <a:t> and </a:t>
            </a:r>
            <a:r>
              <a:rPr lang="en-US" dirty="0" err="1" smtClean="0"/>
              <a:t>Lavery</a:t>
            </a:r>
            <a:r>
              <a:rPr lang="en-US" dirty="0" smtClean="0"/>
              <a:t> (2015) states, “Disadvantaged </a:t>
            </a:r>
            <a:r>
              <a:rPr lang="en-US" dirty="0"/>
              <a:t>students should actually have greater access to higher-quality teachers than should advantaged </a:t>
            </a:r>
            <a:r>
              <a:rPr lang="en-US" dirty="0" smtClean="0"/>
              <a:t>students”. (p. 305)</a:t>
            </a:r>
            <a:endParaRPr lang="en-US" i="1" dirty="0"/>
          </a:p>
        </p:txBody>
      </p:sp>
    </p:spTree>
    <p:extLst>
      <p:ext uri="{BB962C8B-B14F-4D97-AF65-F5344CB8AC3E}">
        <p14:creationId xmlns:p14="http://schemas.microsoft.com/office/powerpoint/2010/main" val="29321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Conversations with Administration</a:t>
            </a:r>
            <a:endParaRPr lang="en-US" dirty="0"/>
          </a:p>
        </p:txBody>
      </p:sp>
      <p:sp>
        <p:nvSpPr>
          <p:cNvPr id="3" name="Content Placeholder 2"/>
          <p:cNvSpPr>
            <a:spLocks noGrp="1"/>
          </p:cNvSpPr>
          <p:nvPr>
            <p:ph idx="1"/>
          </p:nvPr>
        </p:nvSpPr>
        <p:spPr>
          <a:xfrm>
            <a:off x="2393576" y="1438835"/>
            <a:ext cx="9111036" cy="5042647"/>
          </a:xfrm>
        </p:spPr>
        <p:txBody>
          <a:bodyPr>
            <a:normAutofit fontScale="92500" lnSpcReduction="20000"/>
          </a:bodyPr>
          <a:lstStyle/>
          <a:p>
            <a:r>
              <a:rPr lang="en-US" dirty="0" smtClean="0"/>
              <a:t>What is equity?</a:t>
            </a:r>
          </a:p>
          <a:p>
            <a:pPr lvl="1"/>
            <a:r>
              <a:rPr lang="en-US" dirty="0"/>
              <a:t>Fair and not equal, giving people what they need to have a fair opportunity at success</a:t>
            </a:r>
            <a:r>
              <a:rPr lang="en-US" dirty="0" smtClean="0"/>
              <a:t>.</a:t>
            </a:r>
          </a:p>
          <a:p>
            <a:r>
              <a:rPr lang="en-US" dirty="0" smtClean="0"/>
              <a:t>What is systemic equity?</a:t>
            </a:r>
          </a:p>
          <a:p>
            <a:pPr lvl="1"/>
            <a:r>
              <a:rPr lang="en-US" dirty="0" smtClean="0"/>
              <a:t>When the system (school) is setup to provide equity</a:t>
            </a:r>
          </a:p>
          <a:p>
            <a:r>
              <a:rPr lang="en-US" dirty="0" smtClean="0"/>
              <a:t>To what extent did you learn about equity in your training for your administrative license?</a:t>
            </a:r>
          </a:p>
          <a:p>
            <a:pPr lvl="1"/>
            <a:r>
              <a:rPr lang="en-US" dirty="0" smtClean="0"/>
              <a:t>None</a:t>
            </a:r>
          </a:p>
          <a:p>
            <a:r>
              <a:rPr lang="en-US" dirty="0" smtClean="0"/>
              <a:t>As a school leader, what does it mean to speak truth to people about the reality of children’s lives?</a:t>
            </a:r>
          </a:p>
          <a:p>
            <a:pPr lvl="1"/>
            <a:r>
              <a:rPr lang="en-US" dirty="0" smtClean="0"/>
              <a:t>Sometimes telling them what they don’t want to hear, stress the importance that it takes a village to raise a child.  Example-levy, you might not have children in school, but by voting you are helping the future of the children in the community, those who will be dentists, doctors, mechanics.</a:t>
            </a:r>
          </a:p>
          <a:p>
            <a:r>
              <a:rPr lang="en-US" dirty="0" smtClean="0"/>
              <a:t>To what extent do we as a school community equip people to resist oppression?</a:t>
            </a:r>
          </a:p>
          <a:p>
            <a:pPr lvl="1"/>
            <a:r>
              <a:rPr lang="en-US" dirty="0" smtClean="0"/>
              <a:t>To busy preparing students for standardized tests.  If you want to make a change you have to start with ODE.</a:t>
            </a:r>
          </a:p>
          <a:p>
            <a:r>
              <a:rPr lang="en-US" dirty="0" smtClean="0"/>
              <a:t>What would you suggest?</a:t>
            </a:r>
          </a:p>
          <a:p>
            <a:pPr lvl="2"/>
            <a:r>
              <a:rPr lang="en-US" dirty="0" smtClean="0"/>
              <a:t>Starting with ODE</a:t>
            </a:r>
          </a:p>
          <a:p>
            <a:pPr lvl="1"/>
            <a:endParaRPr lang="en-US" dirty="0" smtClean="0"/>
          </a:p>
          <a:p>
            <a:pPr marL="0" indent="0">
              <a:buNone/>
            </a:pPr>
            <a:endParaRPr lang="en-US" dirty="0" smtClean="0"/>
          </a:p>
        </p:txBody>
      </p:sp>
    </p:spTree>
    <p:extLst>
      <p:ext uri="{BB962C8B-B14F-4D97-AF65-F5344CB8AC3E}">
        <p14:creationId xmlns:p14="http://schemas.microsoft.com/office/powerpoint/2010/main" val="4774640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1. Before gathering and analyzing data, the team had personal opinions on what the equity would look like in our school.  After analyzing the data, it confirmed some of our opinions that we discussed earlier.  Using the data allowed us to display documentation and provide findings and lead the team in the direction of what the next step would be to close some of the inequities in our school.</a:t>
            </a:r>
          </a:p>
          <a:p>
            <a:r>
              <a:rPr lang="en-US" dirty="0" smtClean="0"/>
              <a:t>As an aspiring school leader, using data is proof that changes need to occur in the school building.  Those teachers who do not like change, are able to see the data for what it is and are able to see the discrepancies that are happening in the building.  As a leader, it is my job to push the school, change the culture, and continue to help improve community involvement.  This data is evidence that this shift needs to happen.</a:t>
            </a:r>
            <a:endParaRPr lang="en-US" dirty="0"/>
          </a:p>
        </p:txBody>
      </p:sp>
    </p:spTree>
    <p:extLst>
      <p:ext uri="{BB962C8B-B14F-4D97-AF65-F5344CB8AC3E}">
        <p14:creationId xmlns:p14="http://schemas.microsoft.com/office/powerpoint/2010/main" val="10406320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Continued</a:t>
            </a:r>
            <a:endParaRPr lang="en-US" dirty="0"/>
          </a:p>
        </p:txBody>
      </p:sp>
      <p:sp>
        <p:nvSpPr>
          <p:cNvPr id="3" name="Content Placeholder 2"/>
          <p:cNvSpPr>
            <a:spLocks noGrp="1"/>
          </p:cNvSpPr>
          <p:nvPr>
            <p:ph idx="1"/>
          </p:nvPr>
        </p:nvSpPr>
        <p:spPr/>
        <p:txBody>
          <a:bodyPr/>
          <a:lstStyle/>
          <a:p>
            <a:r>
              <a:rPr lang="en-US" dirty="0" smtClean="0"/>
              <a:t>2. When first collecting data and being introduced into the role of “leader”, I was not confident it was a role I wanted.  I was not sure how to interact with staff and current administration due to being afraid of “ruffling feathers” or being looked down upon.  After this project, I have grown as a leader.  I am more confident and am able to ask for data and have the difficult discussions that need to happen in the building.  Part of this transformation was answering the self reflection questions.  Those questions allowed myself to think and reevaluate if this is a role I want to step into.  I now know how to be more assertive and opened the lines of communication between myself, staff members, and administration.</a:t>
            </a:r>
            <a:endParaRPr lang="en-US" dirty="0"/>
          </a:p>
        </p:txBody>
      </p:sp>
    </p:spTree>
    <p:extLst>
      <p:ext uri="{BB962C8B-B14F-4D97-AF65-F5344CB8AC3E}">
        <p14:creationId xmlns:p14="http://schemas.microsoft.com/office/powerpoint/2010/main" val="8397217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As a leader for social justice, I have learned that in order to change the current situation, you have to be one that is comfortable with change and be in charge of having difficult discussions instead of letting social justice issues go and not bringing them to light.  Despite the size and setting of your school, we as educators, will have to address social justice issues.  These issues need to be addressed. </a:t>
            </a:r>
          </a:p>
          <a:p>
            <a:endParaRPr lang="en-US" dirty="0"/>
          </a:p>
          <a:p>
            <a:r>
              <a:rPr lang="en-US" dirty="0" smtClean="0"/>
              <a:t>4. While addressing issues of educational equity within my school, I realized there are teachers who understand the idea of changing for the betterment of the school as a whole, and are part of the solution, teachers who understand that change needs to happen, but do not want to be the leader because it does not effect them personally or within their realm of teaching, and  those who do not know about social justice issues and do not make an attempt to learn about the issues effecting the lives of our children.</a:t>
            </a:r>
          </a:p>
        </p:txBody>
      </p:sp>
    </p:spTree>
    <p:extLst>
      <p:ext uri="{BB962C8B-B14F-4D97-AF65-F5344CB8AC3E}">
        <p14:creationId xmlns:p14="http://schemas.microsoft.com/office/powerpoint/2010/main" val="2944698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Continued</a:t>
            </a:r>
            <a:endParaRPr lang="en-US" dirty="0"/>
          </a:p>
        </p:txBody>
      </p:sp>
      <p:sp>
        <p:nvSpPr>
          <p:cNvPr id="3" name="Content Placeholder 2"/>
          <p:cNvSpPr>
            <a:spLocks noGrp="1"/>
          </p:cNvSpPr>
          <p:nvPr>
            <p:ph idx="1"/>
          </p:nvPr>
        </p:nvSpPr>
        <p:spPr/>
        <p:txBody>
          <a:bodyPr>
            <a:normAutofit fontScale="92500"/>
          </a:bodyPr>
          <a:lstStyle/>
          <a:p>
            <a:r>
              <a:rPr lang="en-US" dirty="0" smtClean="0"/>
              <a:t>5. To speak truth to people about the reality of their lives means to explain to them, without being judgmental or in an aggressive way, the honest truth about a topic you are knowledgeable of.  Using data or observations or research to help you describe what issues are arising and that need positive solutions to. </a:t>
            </a:r>
          </a:p>
          <a:p>
            <a:pPr marL="0" indent="0">
              <a:buNone/>
            </a:pPr>
            <a:endParaRPr lang="en-US" dirty="0" smtClean="0"/>
          </a:p>
          <a:p>
            <a:r>
              <a:rPr lang="en-US" dirty="0" smtClean="0"/>
              <a:t>6. The extent this team can equip school community members to resist oppressive practices/policies are not very high.  Most of the team members are not in a position to speak about the issues effecting the school to the higher administration.  Also, many members of the team do not feel comfortable being in that leadership role.  As I have said, I am willing to take that leadership role, even if only reaching a few staff members.  If I can make them think or choose differently and for the betterment of the school it is worth it. </a:t>
            </a:r>
          </a:p>
          <a:p>
            <a:pPr marL="0" indent="0">
              <a:buNone/>
            </a:pPr>
            <a:endParaRPr lang="en-US" dirty="0"/>
          </a:p>
        </p:txBody>
      </p:sp>
    </p:spTree>
    <p:extLst>
      <p:ext uri="{BB962C8B-B14F-4D97-AF65-F5344CB8AC3E}">
        <p14:creationId xmlns:p14="http://schemas.microsoft.com/office/powerpoint/2010/main" val="18755144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Continued</a:t>
            </a:r>
            <a:endParaRPr lang="en-US" dirty="0"/>
          </a:p>
        </p:txBody>
      </p:sp>
      <p:sp>
        <p:nvSpPr>
          <p:cNvPr id="3" name="Content Placeholder 2"/>
          <p:cNvSpPr>
            <a:spLocks noGrp="1"/>
          </p:cNvSpPr>
          <p:nvPr>
            <p:ph idx="1"/>
          </p:nvPr>
        </p:nvSpPr>
        <p:spPr/>
        <p:txBody>
          <a:bodyPr/>
          <a:lstStyle/>
          <a:p>
            <a:r>
              <a:rPr lang="en-US" dirty="0" smtClean="0"/>
              <a:t>7. This plan hopefully moves the school community in a direction where open and honest communication can happen.  Where staff decides to be a leader for social justice and the school.  Ideally, I would like policies and practices to change, gaps to be closed, and equality for all students.  I need to be the small pebble in the big pond.</a:t>
            </a:r>
            <a:endParaRPr lang="en-US" dirty="0"/>
          </a:p>
        </p:txBody>
      </p:sp>
    </p:spTree>
    <p:extLst>
      <p:ext uri="{BB962C8B-B14F-4D97-AF65-F5344CB8AC3E}">
        <p14:creationId xmlns:p14="http://schemas.microsoft.com/office/powerpoint/2010/main" val="8202523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732546" y="1191126"/>
            <a:ext cx="10130591" cy="5450306"/>
          </a:xfrm>
        </p:spPr>
        <p:txBody>
          <a:bodyPr>
            <a:normAutofit fontScale="40000" lnSpcReduction="20000"/>
          </a:bodyPr>
          <a:lstStyle/>
          <a:p>
            <a:pPr marL="342900" lvl="1" indent="-342900"/>
            <a:r>
              <a:rPr lang="en-US" sz="2300" dirty="0" smtClean="0"/>
              <a:t>Calabrese </a:t>
            </a:r>
            <a:r>
              <a:rPr lang="en-US" sz="2300" dirty="0"/>
              <a:t>Barton, A., Drake, C., Gustavo Perez, J., St. Louis, K., and George, M.” </a:t>
            </a:r>
            <a:r>
              <a:rPr lang="en-US" sz="2300" i="1" dirty="0"/>
              <a:t>Ecologies of Parental Engagement in Urban Education”, Educational Researcher </a:t>
            </a:r>
            <a:r>
              <a:rPr lang="en-US" sz="2300" dirty="0"/>
              <a:t>33, no. 4 (2004): 4, accessed November 22, 2015, http://</a:t>
            </a:r>
            <a:r>
              <a:rPr lang="en-US" sz="2300" dirty="0" err="1" smtClean="0"/>
              <a:t>journals.ohiolink.edu</a:t>
            </a:r>
            <a:r>
              <a:rPr lang="en-US" sz="2300" dirty="0" smtClean="0"/>
              <a:t>/</a:t>
            </a:r>
            <a:r>
              <a:rPr lang="en-US" sz="2300" dirty="0" err="1" smtClean="0"/>
              <a:t>ejc</a:t>
            </a:r>
            <a:r>
              <a:rPr lang="en-US" sz="2300" dirty="0" smtClean="0"/>
              <a:t>/</a:t>
            </a:r>
            <a:r>
              <a:rPr lang="en-US" sz="2300" dirty="0" err="1" smtClean="0"/>
              <a:t>pdf.cgi</a:t>
            </a:r>
            <a:r>
              <a:rPr lang="en-US" sz="2300" dirty="0" smtClean="0"/>
              <a:t>/</a:t>
            </a:r>
            <a:r>
              <a:rPr lang="en-US" sz="2300" dirty="0" err="1" smtClean="0"/>
              <a:t>Barton_Angela_Calabrese.pdf?issn</a:t>
            </a:r>
            <a:r>
              <a:rPr lang="en-US" sz="2300" dirty="0" smtClean="0"/>
              <a:t>=0013189x&amp;issue=v33i0004&amp;article=3_eopeiue</a:t>
            </a:r>
          </a:p>
          <a:p>
            <a:pPr marL="0" lvl="1" indent="0">
              <a:buNone/>
            </a:pPr>
            <a:endParaRPr lang="en-US" sz="2300" dirty="0" smtClean="0"/>
          </a:p>
          <a:p>
            <a:pPr marL="342900" lvl="1" indent="-342900"/>
            <a:r>
              <a:rPr lang="en-US" sz="2300" dirty="0"/>
              <a:t>Calabrese Barton, A., Drake, C., Gustavo Perez, J., St. Louis, K., and George, M.” </a:t>
            </a:r>
            <a:r>
              <a:rPr lang="en-US" sz="2300" i="1" dirty="0"/>
              <a:t>Ecologies of Parental Engagement in Urban Education”, Educational Researcher </a:t>
            </a:r>
            <a:r>
              <a:rPr lang="en-US" sz="2300" dirty="0"/>
              <a:t>33, no. 4 (2004): 11, accessed November 22, 2015, http://</a:t>
            </a:r>
            <a:r>
              <a:rPr lang="en-US" sz="2300" dirty="0" err="1" smtClean="0"/>
              <a:t>journals.ohiolink.edu</a:t>
            </a:r>
            <a:r>
              <a:rPr lang="en-US" sz="2300" dirty="0" smtClean="0"/>
              <a:t>/</a:t>
            </a:r>
            <a:r>
              <a:rPr lang="en-US" sz="2300" dirty="0" err="1" smtClean="0"/>
              <a:t>ejc</a:t>
            </a:r>
            <a:r>
              <a:rPr lang="en-US" sz="2300" dirty="0" smtClean="0"/>
              <a:t>/</a:t>
            </a:r>
            <a:r>
              <a:rPr lang="en-US" sz="2300" dirty="0" err="1" smtClean="0"/>
              <a:t>pdf.cgi</a:t>
            </a:r>
            <a:r>
              <a:rPr lang="en-US" sz="2300" dirty="0" smtClean="0"/>
              <a:t>/</a:t>
            </a:r>
            <a:r>
              <a:rPr lang="en-US" sz="2300" dirty="0" err="1" smtClean="0"/>
              <a:t>Barton_Angela_Calabrese.pdf?issn</a:t>
            </a:r>
            <a:r>
              <a:rPr lang="en-US" sz="2300" dirty="0" smtClean="0"/>
              <a:t>=0013189x&amp;issue=v33i0004&amp;article=3_eopeiue</a:t>
            </a:r>
          </a:p>
          <a:p>
            <a:pPr marL="0" lvl="1" indent="0">
              <a:buNone/>
            </a:pPr>
            <a:endParaRPr lang="en-US" sz="2300" dirty="0" smtClean="0"/>
          </a:p>
          <a:p>
            <a:pPr marL="342900" lvl="1" indent="-342900"/>
            <a:r>
              <a:rPr lang="en-US" sz="2300" dirty="0" err="1"/>
              <a:t>Chitiyo</a:t>
            </a:r>
            <a:r>
              <a:rPr lang="en-US" sz="2300" dirty="0"/>
              <a:t>, M., Wheeler, J., “</a:t>
            </a:r>
            <a:r>
              <a:rPr lang="en-US" sz="2300" i="1" dirty="0"/>
              <a:t>Challenges Faced by School Teachers in Implementing Positive Behavior Support in Their School Systems”, Remedial and Special Education </a:t>
            </a:r>
            <a:r>
              <a:rPr lang="en-US" sz="2300" dirty="0"/>
              <a:t>30, no. 1 (2009): 59 accessed on November 22, 2015, </a:t>
            </a:r>
            <a:r>
              <a:rPr lang="en-US" sz="2300" dirty="0">
                <a:solidFill>
                  <a:schemeClr val="tx1"/>
                </a:solidFill>
              </a:rPr>
              <a:t>http://</a:t>
            </a:r>
            <a:r>
              <a:rPr lang="en-US" sz="2300" dirty="0" err="1" smtClean="0">
                <a:solidFill>
                  <a:schemeClr val="tx1"/>
                </a:solidFill>
              </a:rPr>
              <a:t>journals.ohiolink.edu</a:t>
            </a:r>
            <a:r>
              <a:rPr lang="en-US" sz="2300" dirty="0" smtClean="0">
                <a:solidFill>
                  <a:schemeClr val="tx1"/>
                </a:solidFill>
              </a:rPr>
              <a:t>/</a:t>
            </a:r>
            <a:r>
              <a:rPr lang="en-US" sz="2300" dirty="0" err="1" smtClean="0">
                <a:solidFill>
                  <a:schemeClr val="tx1"/>
                </a:solidFill>
              </a:rPr>
              <a:t>ejc</a:t>
            </a:r>
            <a:r>
              <a:rPr lang="en-US" sz="2300" dirty="0" smtClean="0">
                <a:solidFill>
                  <a:schemeClr val="tx1"/>
                </a:solidFill>
              </a:rPr>
              <a:t>/</a:t>
            </a:r>
            <a:r>
              <a:rPr lang="en-US" sz="2300" dirty="0" err="1" smtClean="0">
                <a:solidFill>
                  <a:schemeClr val="tx1"/>
                </a:solidFill>
              </a:rPr>
              <a:t>pdf.cgi</a:t>
            </a:r>
            <a:r>
              <a:rPr lang="en-US" sz="2300" dirty="0" smtClean="0">
                <a:solidFill>
                  <a:schemeClr val="tx1"/>
                </a:solidFill>
              </a:rPr>
              <a:t>/</a:t>
            </a:r>
            <a:r>
              <a:rPr lang="en-US" sz="2300" dirty="0" err="1" smtClean="0">
                <a:solidFill>
                  <a:schemeClr val="tx1"/>
                </a:solidFill>
              </a:rPr>
              <a:t>Chitiyo_Morgan.pdf?issn</a:t>
            </a:r>
            <a:r>
              <a:rPr lang="en-US" sz="2300" dirty="0" smtClean="0">
                <a:solidFill>
                  <a:schemeClr val="tx1"/>
                </a:solidFill>
              </a:rPr>
              <a:t>=07419325&amp;issue=v30i0001&amp;article=58_cfbstibsitss</a:t>
            </a:r>
            <a:endParaRPr lang="en-US" sz="2300" dirty="0" smtClean="0"/>
          </a:p>
          <a:p>
            <a:pPr marL="0" lvl="1" indent="0">
              <a:buNone/>
            </a:pPr>
            <a:endParaRPr lang="en-US" sz="2300" dirty="0" smtClean="0"/>
          </a:p>
          <a:p>
            <a:pPr marL="342900" lvl="1" indent="-342900"/>
            <a:r>
              <a:rPr lang="en-US" sz="2300" dirty="0"/>
              <a:t>Converse, N., </a:t>
            </a:r>
            <a:r>
              <a:rPr lang="en-US" sz="2300" dirty="0" err="1"/>
              <a:t>Lignugaris</a:t>
            </a:r>
            <a:r>
              <a:rPr lang="en-US" sz="2300" dirty="0"/>
              <a:t>/Kraft, B., “</a:t>
            </a:r>
            <a:r>
              <a:rPr lang="en-US" sz="2300" i="1" dirty="0"/>
              <a:t>Evaluation of a School-based Mentoring Program for At-Risk Middle School Youth”, Remedial and Special Education </a:t>
            </a:r>
            <a:r>
              <a:rPr lang="en-US" sz="2300" dirty="0"/>
              <a:t>30, no. 1 (2009): 33 accessed on November 22, 2015, </a:t>
            </a:r>
            <a:r>
              <a:rPr lang="en-US" sz="2300" dirty="0">
                <a:solidFill>
                  <a:schemeClr val="tx1"/>
                </a:solidFill>
              </a:rPr>
              <a:t>http://</a:t>
            </a:r>
            <a:r>
              <a:rPr lang="en-US" sz="2300" dirty="0" err="1" smtClean="0">
                <a:solidFill>
                  <a:schemeClr val="tx1"/>
                </a:solidFill>
              </a:rPr>
              <a:t>journals.ohiolink.edu</a:t>
            </a:r>
            <a:r>
              <a:rPr lang="en-US" sz="2300" dirty="0" smtClean="0">
                <a:solidFill>
                  <a:schemeClr val="tx1"/>
                </a:solidFill>
              </a:rPr>
              <a:t>/</a:t>
            </a:r>
            <a:r>
              <a:rPr lang="en-US" sz="2300" dirty="0" err="1" smtClean="0">
                <a:solidFill>
                  <a:schemeClr val="tx1"/>
                </a:solidFill>
              </a:rPr>
              <a:t>ejc</a:t>
            </a:r>
            <a:r>
              <a:rPr lang="en-US" sz="2300" dirty="0" smtClean="0">
                <a:solidFill>
                  <a:schemeClr val="tx1"/>
                </a:solidFill>
              </a:rPr>
              <a:t>/</a:t>
            </a:r>
            <a:r>
              <a:rPr lang="en-US" sz="2300" dirty="0" err="1" smtClean="0">
                <a:solidFill>
                  <a:schemeClr val="tx1"/>
                </a:solidFill>
              </a:rPr>
              <a:t>pdf.cgi</a:t>
            </a:r>
            <a:r>
              <a:rPr lang="en-US" sz="2300" dirty="0" smtClean="0">
                <a:solidFill>
                  <a:schemeClr val="tx1"/>
                </a:solidFill>
              </a:rPr>
              <a:t>/</a:t>
            </a:r>
            <a:r>
              <a:rPr lang="en-US" sz="2300" dirty="0" err="1" smtClean="0">
                <a:solidFill>
                  <a:schemeClr val="tx1"/>
                </a:solidFill>
              </a:rPr>
              <a:t>Converse_Noelle.pdf?issn</a:t>
            </a:r>
            <a:r>
              <a:rPr lang="en-US" sz="2300" dirty="0" smtClean="0">
                <a:solidFill>
                  <a:schemeClr val="tx1"/>
                </a:solidFill>
              </a:rPr>
              <a:t>=07419325&amp;issue=v30i0001&amp;article=33_eoasmpfamsy</a:t>
            </a:r>
            <a:endParaRPr lang="en-US" sz="2300" dirty="0" smtClean="0"/>
          </a:p>
          <a:p>
            <a:pPr marL="0" lvl="1" indent="0">
              <a:buNone/>
            </a:pPr>
            <a:endParaRPr lang="en-US" sz="2300" dirty="0" smtClean="0"/>
          </a:p>
          <a:p>
            <a:pPr marL="342900" lvl="1" indent="-342900"/>
            <a:r>
              <a:rPr lang="en-US" sz="2300" dirty="0" smtClean="0"/>
              <a:t>Farmer</a:t>
            </a:r>
            <a:r>
              <a:rPr lang="en-US" sz="2300" dirty="0"/>
              <a:t>, B. (2015, August 26). Knock Knock, Teacher’s Here: The Power of Home Visits Podcast.  Podcast retrieved from </a:t>
            </a:r>
            <a:r>
              <a:rPr lang="en-US" sz="2300" u="sng" dirty="0"/>
              <a:t>http://</a:t>
            </a:r>
            <a:r>
              <a:rPr lang="en-US" sz="2300" u="sng" dirty="0" err="1" smtClean="0"/>
              <a:t>www.npr.org</a:t>
            </a:r>
            <a:r>
              <a:rPr lang="en-US" sz="2300" u="sng" dirty="0" smtClean="0"/>
              <a:t>/sections/</a:t>
            </a:r>
            <a:r>
              <a:rPr lang="en-US" sz="2300" u="sng" dirty="0" err="1" smtClean="0"/>
              <a:t>ed</a:t>
            </a:r>
            <a:r>
              <a:rPr lang="en-US" sz="2300" u="sng" dirty="0" smtClean="0"/>
              <a:t>/2015/08/26/434358793/</a:t>
            </a:r>
            <a:r>
              <a:rPr lang="en-US" sz="2300" u="sng" dirty="0" err="1" smtClean="0"/>
              <a:t>knock-knock-teachers-here-the-power-of-home-visits?utm_source</a:t>
            </a:r>
            <a:r>
              <a:rPr lang="en-US" sz="2300" u="sng" dirty="0" smtClean="0"/>
              <a:t>=</a:t>
            </a:r>
            <a:r>
              <a:rPr lang="en-US" sz="2300" u="sng" dirty="0" err="1" smtClean="0"/>
              <a:t>facebook.com&amp;utm_medium</a:t>
            </a:r>
            <a:r>
              <a:rPr lang="en-US" sz="2300" u="sng" dirty="0" smtClean="0"/>
              <a:t>=</a:t>
            </a:r>
            <a:r>
              <a:rPr lang="en-US" sz="2300" u="sng" dirty="0" err="1" smtClean="0"/>
              <a:t>social&amp;utm_campaign</a:t>
            </a:r>
            <a:r>
              <a:rPr lang="en-US" sz="2300" u="sng" dirty="0" smtClean="0"/>
              <a:t>=</a:t>
            </a:r>
            <a:r>
              <a:rPr lang="en-US" sz="2300" u="sng" dirty="0" err="1" smtClean="0"/>
              <a:t>npr&amp;utm_term</a:t>
            </a:r>
            <a:r>
              <a:rPr lang="en-US" sz="2300" u="sng" dirty="0" smtClean="0"/>
              <a:t>=</a:t>
            </a:r>
            <a:r>
              <a:rPr lang="en-US" sz="2300" u="sng" dirty="0" err="1" smtClean="0"/>
              <a:t>nprnews&amp;utm_content</a:t>
            </a:r>
            <a:r>
              <a:rPr lang="en-US" sz="2300" u="sng" dirty="0" smtClean="0"/>
              <a:t>=20150826</a:t>
            </a:r>
            <a:endParaRPr lang="en-US" sz="2300" dirty="0" smtClean="0"/>
          </a:p>
          <a:p>
            <a:pPr marL="0" lvl="1" indent="0">
              <a:buNone/>
            </a:pPr>
            <a:endParaRPr lang="en-US" sz="2300" dirty="0"/>
          </a:p>
          <a:p>
            <a:pPr marL="342900" lvl="1" indent="-342900"/>
            <a:r>
              <a:rPr lang="en-US" sz="2300" dirty="0" err="1" smtClean="0"/>
              <a:t>Goldhaber</a:t>
            </a:r>
            <a:r>
              <a:rPr lang="en-US" sz="2300" dirty="0"/>
              <a:t>, D., </a:t>
            </a:r>
            <a:r>
              <a:rPr lang="en-US" sz="2300" dirty="0" err="1"/>
              <a:t>Lavery</a:t>
            </a:r>
            <a:r>
              <a:rPr lang="en-US" sz="2300" dirty="0"/>
              <a:t>, L., Theobald, R.” </a:t>
            </a:r>
            <a:r>
              <a:rPr lang="en-US" sz="2300" i="1" dirty="0"/>
              <a:t>Uneven Playing Field? Assessing the Teacher </a:t>
            </a:r>
            <a:r>
              <a:rPr lang="en-US" sz="2300" i="1" dirty="0" err="1"/>
              <a:t>Quaity</a:t>
            </a:r>
            <a:r>
              <a:rPr lang="en-US" sz="2300" i="1" dirty="0"/>
              <a:t> Gap Between Advantaged and disadvantaged Students”, Educational Researcher </a:t>
            </a:r>
            <a:r>
              <a:rPr lang="en-US" sz="2300" dirty="0"/>
              <a:t>44, no. 5 (2015): 305, accessed November 22, 2015, http://</a:t>
            </a:r>
            <a:r>
              <a:rPr lang="en-US" sz="2300" dirty="0" err="1" smtClean="0"/>
              <a:t>journals.ohiolink.edu</a:t>
            </a:r>
            <a:r>
              <a:rPr lang="en-US" sz="2300" dirty="0" smtClean="0"/>
              <a:t>/</a:t>
            </a:r>
            <a:r>
              <a:rPr lang="en-US" sz="2300" dirty="0" err="1" smtClean="0"/>
              <a:t>ejc</a:t>
            </a:r>
            <a:r>
              <a:rPr lang="en-US" sz="2300" dirty="0" smtClean="0"/>
              <a:t>/</a:t>
            </a:r>
            <a:r>
              <a:rPr lang="en-US" sz="2300" dirty="0" err="1" smtClean="0"/>
              <a:t>pdf.cgi</a:t>
            </a:r>
            <a:r>
              <a:rPr lang="en-US" sz="2300" dirty="0" smtClean="0"/>
              <a:t>/</a:t>
            </a:r>
            <a:r>
              <a:rPr lang="en-US" sz="2300" dirty="0" err="1" smtClean="0"/>
              <a:t>Goldhaber_Dan.pdf?issn</a:t>
            </a:r>
            <a:r>
              <a:rPr lang="en-US" sz="2300" dirty="0" smtClean="0"/>
              <a:t>=0013189x&amp;issue=v44i0005&amp;article=293_upfattgbaads</a:t>
            </a:r>
          </a:p>
          <a:p>
            <a:pPr marL="0" lvl="1" indent="0">
              <a:buNone/>
            </a:pPr>
            <a:endParaRPr lang="en-US" sz="2300" dirty="0" smtClean="0"/>
          </a:p>
          <a:p>
            <a:pPr marL="342900" lvl="1" indent="-342900"/>
            <a:r>
              <a:rPr lang="en-US" sz="2300" dirty="0" err="1" smtClean="0"/>
              <a:t>Kozol</a:t>
            </a:r>
            <a:r>
              <a:rPr lang="en-US" sz="2300" dirty="0" smtClean="0"/>
              <a:t>, J., (2005). The Shame Of The Nation. New York City, NY: Broadway Paperbacks</a:t>
            </a:r>
          </a:p>
          <a:p>
            <a:pPr marL="0" lvl="1" indent="0">
              <a:buNone/>
            </a:pPr>
            <a:endParaRPr lang="en-US" sz="2300" dirty="0"/>
          </a:p>
          <a:p>
            <a:pPr marL="285750" lvl="1"/>
            <a:r>
              <a:rPr lang="en-US" sz="2300" dirty="0" err="1" smtClean="0"/>
              <a:t>Serow</a:t>
            </a:r>
            <a:r>
              <a:rPr lang="en-US" sz="2300" dirty="0"/>
              <a:t>, R., Davies, J., “</a:t>
            </a:r>
            <a:r>
              <a:rPr lang="en-US" sz="2300" i="1" dirty="0"/>
              <a:t>Resources and Outcomes of Minimum Competency Testing as Measures of Equality of Educational Opportunity”, American Educational Research Association </a:t>
            </a:r>
            <a:r>
              <a:rPr lang="en-US" sz="2300" dirty="0"/>
              <a:t>19, no. 4 (1982): 537 accessed on November 22, 2015 </a:t>
            </a:r>
            <a:r>
              <a:rPr lang="en-US" sz="2300" dirty="0">
                <a:hlinkClick r:id="rId2"/>
              </a:rPr>
              <a:t>http://</a:t>
            </a:r>
            <a:r>
              <a:rPr lang="en-US" sz="2300" dirty="0" smtClean="0">
                <a:hlinkClick r:id="rId2"/>
              </a:rPr>
              <a:t>www.jstor.org/stable/1162541?seq=9#page_scan_tab_contents</a:t>
            </a:r>
            <a:endParaRPr lang="en-US" sz="2300" dirty="0" smtClean="0"/>
          </a:p>
          <a:p>
            <a:pPr marL="0" lvl="1" indent="0">
              <a:buNone/>
            </a:pPr>
            <a:endParaRPr lang="en-US" sz="2300" dirty="0"/>
          </a:p>
          <a:p>
            <a:pPr marL="342900" lvl="1" indent="-342900"/>
            <a:r>
              <a:rPr lang="en-US" sz="2300" dirty="0" err="1" smtClean="0"/>
              <a:t>Skrla</a:t>
            </a:r>
            <a:r>
              <a:rPr lang="en-US" sz="2300" dirty="0"/>
              <a:t>, L., McKenzie, K, </a:t>
            </a:r>
            <a:r>
              <a:rPr lang="en-US" sz="2300" dirty="0" err="1"/>
              <a:t>Scheurich</a:t>
            </a:r>
            <a:r>
              <a:rPr lang="en-US" sz="2300" dirty="0"/>
              <a:t>, J., </a:t>
            </a:r>
            <a:r>
              <a:rPr lang="en-US" sz="2300" dirty="0" smtClean="0"/>
              <a:t>(2009), “Using Equity Audits to Create Equitable and Excellent Schools. Thousand Oaks, CA: Corwin</a:t>
            </a:r>
            <a:endParaRPr lang="en-US" sz="2300" dirty="0"/>
          </a:p>
          <a:p>
            <a:pPr marL="342900" lvl="1" indent="-342900"/>
            <a:endParaRPr lang="en-US" dirty="0"/>
          </a:p>
          <a:p>
            <a:pPr marL="0" lvl="1" indent="0">
              <a:buNone/>
            </a:pPr>
            <a:endParaRPr lang="en-US" i="1" dirty="0"/>
          </a:p>
          <a:p>
            <a:pPr marL="342900" lvl="1" indent="-342900"/>
            <a:endParaRPr lang="en-US" i="1" dirty="0"/>
          </a:p>
          <a:p>
            <a:pPr marL="342900" lvl="1" indent="-342900"/>
            <a:endParaRPr lang="en-US" dirty="0"/>
          </a:p>
          <a:p>
            <a:endParaRPr lang="en-US" dirty="0"/>
          </a:p>
        </p:txBody>
      </p:sp>
    </p:spTree>
    <p:extLst>
      <p:ext uri="{BB962C8B-B14F-4D97-AF65-F5344CB8AC3E}">
        <p14:creationId xmlns:p14="http://schemas.microsoft.com/office/powerpoint/2010/main" val="176512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682" y="624110"/>
            <a:ext cx="10280931" cy="1280890"/>
          </a:xfrm>
        </p:spPr>
        <p:txBody>
          <a:bodyPr/>
          <a:lstStyle/>
          <a:p>
            <a:pPr algn="ctr"/>
            <a:r>
              <a:rPr lang="en-US" dirty="0" smtClean="0"/>
              <a:t>Conversation </a:t>
            </a:r>
            <a:r>
              <a:rPr lang="en-US" smtClean="0"/>
              <a:t>with Administrator continued</a:t>
            </a:r>
            <a:endParaRPr lang="en-US"/>
          </a:p>
        </p:txBody>
      </p:sp>
      <p:sp>
        <p:nvSpPr>
          <p:cNvPr id="3" name="Content Placeholder 2"/>
          <p:cNvSpPr>
            <a:spLocks noGrp="1"/>
          </p:cNvSpPr>
          <p:nvPr>
            <p:ph idx="1"/>
          </p:nvPr>
        </p:nvSpPr>
        <p:spPr>
          <a:xfrm>
            <a:off x="1129553" y="1627094"/>
            <a:ext cx="10375059" cy="4719918"/>
          </a:xfrm>
        </p:spPr>
        <p:txBody>
          <a:bodyPr>
            <a:normAutofit fontScale="92500" lnSpcReduction="20000"/>
          </a:bodyPr>
          <a:lstStyle/>
          <a:p>
            <a:r>
              <a:rPr lang="en-US" dirty="0"/>
              <a:t>To what extent do we as a school community encourage people to action</a:t>
            </a:r>
            <a:r>
              <a:rPr lang="en-US" dirty="0" smtClean="0"/>
              <a:t>?</a:t>
            </a:r>
          </a:p>
          <a:p>
            <a:pPr lvl="1"/>
            <a:r>
              <a:rPr lang="en-US" dirty="0" smtClean="0"/>
              <a:t>We encourage our students to get involved in events, builders club, encourage a relationship with the public library, 21</a:t>
            </a:r>
            <a:r>
              <a:rPr lang="en-US" baseline="30000" dirty="0" smtClean="0"/>
              <a:t>st</a:t>
            </a:r>
            <a:r>
              <a:rPr lang="en-US" dirty="0" smtClean="0"/>
              <a:t> century.</a:t>
            </a:r>
          </a:p>
          <a:p>
            <a:r>
              <a:rPr lang="en-US" dirty="0" smtClean="0"/>
              <a:t>To what extent do committees represent the perspectives of those who are less powerful?</a:t>
            </a:r>
          </a:p>
          <a:p>
            <a:pPr lvl="2"/>
            <a:r>
              <a:rPr lang="en-US" dirty="0" smtClean="0"/>
              <a:t>Everything we do is for the betterment of the all children. </a:t>
            </a:r>
          </a:p>
          <a:p>
            <a:r>
              <a:rPr lang="en-US" dirty="0" smtClean="0"/>
              <a:t>What would you suggest?</a:t>
            </a:r>
          </a:p>
          <a:p>
            <a:pPr lvl="2"/>
            <a:r>
              <a:rPr lang="en-US" dirty="0" smtClean="0"/>
              <a:t>Implement a student advisory council this year</a:t>
            </a:r>
          </a:p>
          <a:p>
            <a:r>
              <a:rPr lang="en-US" dirty="0" smtClean="0"/>
              <a:t>To what extent do we as a school community build the capacity for all school community members to take action?</a:t>
            </a:r>
          </a:p>
          <a:p>
            <a:pPr lvl="1"/>
            <a:r>
              <a:rPr lang="en-US" dirty="0" smtClean="0"/>
              <a:t>We offer a lot of opportunities.  It happens to be the same people who want to participate and being involved.  We build a capacity, offer coverage, just same people are always willing to step up.</a:t>
            </a:r>
          </a:p>
          <a:p>
            <a:r>
              <a:rPr lang="en-US" dirty="0" smtClean="0"/>
              <a:t>Who is empowered?</a:t>
            </a:r>
          </a:p>
          <a:p>
            <a:pPr lvl="1"/>
            <a:r>
              <a:rPr lang="en-US" dirty="0" smtClean="0"/>
              <a:t>The people that want to be (staff)</a:t>
            </a:r>
          </a:p>
          <a:p>
            <a:r>
              <a:rPr lang="en-US" dirty="0" smtClean="0"/>
              <a:t>To what extent are these decisions made to engage in the attention </a:t>
            </a:r>
            <a:r>
              <a:rPr lang="en-US" dirty="0" err="1" smtClean="0"/>
              <a:t>fo</a:t>
            </a:r>
            <a:r>
              <a:rPr lang="en-US" dirty="0" smtClean="0"/>
              <a:t> </a:t>
            </a:r>
            <a:r>
              <a:rPr lang="en-US" dirty="0" err="1" smtClean="0"/>
              <a:t>equityaligned</a:t>
            </a:r>
            <a:r>
              <a:rPr lang="en-US" dirty="0" smtClean="0"/>
              <a:t> with theory?</a:t>
            </a:r>
          </a:p>
          <a:p>
            <a:pPr lvl="1"/>
            <a:r>
              <a:rPr lang="en-US" dirty="0" smtClean="0"/>
              <a:t>This does not factor in daily practices/decisions</a:t>
            </a:r>
            <a:endParaRPr lang="en-US" dirty="0"/>
          </a:p>
          <a:p>
            <a:endParaRPr lang="en-US" dirty="0"/>
          </a:p>
        </p:txBody>
      </p:sp>
    </p:spTree>
    <p:extLst>
      <p:ext uri="{BB962C8B-B14F-4D97-AF65-F5344CB8AC3E}">
        <p14:creationId xmlns:p14="http://schemas.microsoft.com/office/powerpoint/2010/main" val="250738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 Conversations</a:t>
            </a:r>
            <a:endParaRPr lang="en-US" dirty="0"/>
          </a:p>
        </p:txBody>
      </p:sp>
      <p:sp>
        <p:nvSpPr>
          <p:cNvPr id="3" name="Content Placeholder 2"/>
          <p:cNvSpPr>
            <a:spLocks noGrp="1"/>
          </p:cNvSpPr>
          <p:nvPr>
            <p:ph idx="1"/>
          </p:nvPr>
        </p:nvSpPr>
        <p:spPr/>
        <p:txBody>
          <a:bodyPr/>
          <a:lstStyle/>
          <a:p>
            <a:r>
              <a:rPr lang="en-US" dirty="0" smtClean="0"/>
              <a:t>Teachers were interviewed and asked 7 questions.</a:t>
            </a:r>
          </a:p>
          <a:p>
            <a:pPr marL="0" indent="0">
              <a:buNone/>
            </a:pPr>
            <a:endParaRPr lang="en-US" dirty="0" smtClean="0"/>
          </a:p>
          <a:p>
            <a:r>
              <a:rPr lang="en-US" dirty="0" smtClean="0"/>
              <a:t>These questions were analyzed and the common themes were mentioned.</a:t>
            </a:r>
          </a:p>
          <a:p>
            <a:pPr marL="0" indent="0">
              <a:buNone/>
            </a:pPr>
            <a:endParaRPr lang="en-US" dirty="0"/>
          </a:p>
        </p:txBody>
      </p:sp>
    </p:spTree>
    <p:extLst>
      <p:ext uri="{BB962C8B-B14F-4D97-AF65-F5344CB8AC3E}">
        <p14:creationId xmlns:p14="http://schemas.microsoft.com/office/powerpoint/2010/main" val="1138229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does it mean to speak truth to people </a:t>
            </a:r>
            <a:r>
              <a:rPr lang="en-US" dirty="0"/>
              <a:t>about the reality of children’s </a:t>
            </a:r>
            <a:r>
              <a:rPr lang="en-US" dirty="0" smtClean="0"/>
              <a:t>lives?</a:t>
            </a:r>
            <a:endParaRPr lang="en-US" dirty="0"/>
          </a:p>
        </p:txBody>
      </p:sp>
      <p:sp>
        <p:nvSpPr>
          <p:cNvPr id="3" name="Content Placeholder 2"/>
          <p:cNvSpPr>
            <a:spLocks noGrp="1"/>
          </p:cNvSpPr>
          <p:nvPr>
            <p:ph idx="1"/>
          </p:nvPr>
        </p:nvSpPr>
        <p:spPr>
          <a:xfrm>
            <a:off x="1660358" y="2133599"/>
            <a:ext cx="9844254" cy="4531895"/>
          </a:xfrm>
        </p:spPr>
        <p:txBody>
          <a:bodyPr>
            <a:normAutofit fontScale="92500" lnSpcReduction="20000"/>
          </a:bodyPr>
          <a:lstStyle/>
          <a:p>
            <a:endParaRPr lang="en-US" dirty="0"/>
          </a:p>
          <a:p>
            <a:pPr lvl="1" fontAlgn="base"/>
            <a:r>
              <a:rPr lang="en-US" dirty="0" smtClean="0"/>
              <a:t>According to the teachers I spoke with, the underlying theme was that speaking the truth to people about the reality of children’s lives, is “that some people do not want to hear the truth.  The community would like to hear about all the positive things about students and not any possible down falls.”  </a:t>
            </a:r>
          </a:p>
          <a:p>
            <a:pPr lvl="1" fontAlgn="base"/>
            <a:r>
              <a:rPr lang="en-US" dirty="0" smtClean="0"/>
              <a:t>The teacher’s would like to speak the truth to people and bring to light “that the majority of our students come to school unprepared due to environmental (home life) factors.  It is difficult to teach a child when they do not know where their next meal is going to come from or if they have clean clothes.  Let alone if their homework is completed appropriately.”</a:t>
            </a:r>
          </a:p>
          <a:p>
            <a:pPr lvl="2" fontAlgn="base"/>
            <a:r>
              <a:rPr lang="en-US" dirty="0" smtClean="0"/>
              <a:t>Deficits include:</a:t>
            </a:r>
          </a:p>
          <a:p>
            <a:pPr lvl="3" fontAlgn="base"/>
            <a:r>
              <a:rPr lang="en-US" dirty="0" smtClean="0"/>
              <a:t>Students from a broken home</a:t>
            </a:r>
          </a:p>
          <a:p>
            <a:pPr lvl="3" fontAlgn="base"/>
            <a:r>
              <a:rPr lang="en-US" dirty="0" smtClean="0"/>
              <a:t>Students whose family are addicts</a:t>
            </a:r>
          </a:p>
          <a:p>
            <a:pPr lvl="3" fontAlgn="base"/>
            <a:r>
              <a:rPr lang="en-US" dirty="0" smtClean="0"/>
              <a:t>Students who do not know where dinner will come from</a:t>
            </a:r>
          </a:p>
          <a:p>
            <a:pPr lvl="3" fontAlgn="base"/>
            <a:r>
              <a:rPr lang="en-US" dirty="0" smtClean="0"/>
              <a:t>Students who wear the same clothes multi days in a row</a:t>
            </a:r>
          </a:p>
          <a:p>
            <a:pPr lvl="3" fontAlgn="base"/>
            <a:r>
              <a:rPr lang="en-US" dirty="0" smtClean="0"/>
              <a:t>Students who do not have running water in their house</a:t>
            </a:r>
          </a:p>
          <a:p>
            <a:pPr lvl="3" fontAlgn="base"/>
            <a:endParaRPr lang="en-US" dirty="0" smtClean="0"/>
          </a:p>
          <a:p>
            <a:pPr lvl="1" fontAlgn="base"/>
            <a:r>
              <a:rPr lang="en-US" dirty="0" smtClean="0"/>
              <a:t>“By speaking truth, is to not “sugar coat” the reality.  People need to know what needs to improve/change when dealing with children’s lives before actually changing their lives.”</a:t>
            </a:r>
          </a:p>
          <a:p>
            <a:pPr lvl="1" fontAlgn="base"/>
            <a:endParaRPr lang="en-US" dirty="0" smtClean="0"/>
          </a:p>
          <a:p>
            <a:pPr marL="0" indent="0">
              <a:buNone/>
            </a:pPr>
            <a:endParaRPr lang="en-US" dirty="0"/>
          </a:p>
        </p:txBody>
      </p:sp>
    </p:spTree>
    <p:extLst>
      <p:ext uri="{BB962C8B-B14F-4D97-AF65-F5344CB8AC3E}">
        <p14:creationId xmlns:p14="http://schemas.microsoft.com/office/powerpoint/2010/main" val="1830611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1813</TotalTime>
  <Words>5866</Words>
  <Application>Microsoft Macintosh PowerPoint</Application>
  <PresentationFormat>Widescreen</PresentationFormat>
  <Paragraphs>343</Paragraphs>
  <Slides>65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Century Gothic</vt:lpstr>
      <vt:lpstr>Wingdings 3</vt:lpstr>
      <vt:lpstr>Arial</vt:lpstr>
      <vt:lpstr>Wisp</vt:lpstr>
      <vt:lpstr>Brown Middle School Equity Project  </vt:lpstr>
      <vt:lpstr>What is equity?</vt:lpstr>
      <vt:lpstr>What is systemic equity?</vt:lpstr>
      <vt:lpstr>What is systemic equity?</vt:lpstr>
      <vt:lpstr>Members of the team</vt:lpstr>
      <vt:lpstr>Conversations with Administration</vt:lpstr>
      <vt:lpstr>Conversation with Administrator continued</vt:lpstr>
      <vt:lpstr>Teacher Conversations</vt:lpstr>
      <vt:lpstr>What does it mean to speak truth to people about the reality of children’s lives?</vt:lpstr>
      <vt:lpstr>To what extent do we as a school community equip people to resist oppression?</vt:lpstr>
      <vt:lpstr>To what extent do we as a school community encourage people to action?</vt:lpstr>
      <vt:lpstr>To what extent do committees represent the perspectives of those who are less powerful?</vt:lpstr>
      <vt:lpstr>To what extent do we as a school community build the capacity for all school community members to take action?</vt:lpstr>
      <vt:lpstr>To what extent are these decisions made to engage in the attention of equity aligned with theory?</vt:lpstr>
      <vt:lpstr>Description of school and the community populations served</vt:lpstr>
      <vt:lpstr>PowerPoint Presentation</vt:lpstr>
      <vt:lpstr>Teacher Quality Equity</vt:lpstr>
      <vt:lpstr>Teacher Education/Certification</vt:lpstr>
      <vt:lpstr>Teacher Mobility</vt:lpstr>
      <vt:lpstr>Teacher Prior Knowledge/Learning regarding equity</vt:lpstr>
      <vt:lpstr>Teacher understanding of what equity is</vt:lpstr>
      <vt:lpstr>Teacher understanding of what systemic equity is</vt:lpstr>
      <vt:lpstr>Teacher Evaluations</vt:lpstr>
      <vt:lpstr>Teacher’s Opinions on OTES</vt:lpstr>
      <vt:lpstr>Programmatic Equity</vt:lpstr>
      <vt:lpstr>Students at Brown Middle School</vt:lpstr>
      <vt:lpstr>Students at Brown Middle School</vt:lpstr>
      <vt:lpstr>Special Education</vt:lpstr>
      <vt:lpstr>Gifted Students</vt:lpstr>
      <vt:lpstr>Bilingual/ELL students</vt:lpstr>
      <vt:lpstr>All students eligible </vt:lpstr>
      <vt:lpstr>Student Discipline</vt:lpstr>
      <vt:lpstr>Referrals by Problem Behavior</vt:lpstr>
      <vt:lpstr>Referrals by Location</vt:lpstr>
      <vt:lpstr>Referrals by Time </vt:lpstr>
      <vt:lpstr>Referrals by the Day of the Week</vt:lpstr>
      <vt:lpstr>Referrals by Grade Level</vt:lpstr>
      <vt:lpstr>Student Referrals by student</vt:lpstr>
      <vt:lpstr>Achievement Equity</vt:lpstr>
      <vt:lpstr>Achievement Level-State Tests</vt:lpstr>
      <vt:lpstr>Achievement Equality </vt:lpstr>
      <vt:lpstr>Drop out rates/Graduation</vt:lpstr>
      <vt:lpstr>Transient Population</vt:lpstr>
      <vt:lpstr>Student Retention</vt:lpstr>
      <vt:lpstr>Ohio Standards</vt:lpstr>
      <vt:lpstr>Benchmarks</vt:lpstr>
      <vt:lpstr>Performance Indicators</vt:lpstr>
      <vt:lpstr>Findings and Conclusions</vt:lpstr>
      <vt:lpstr>Findings and Conclusions Continued</vt:lpstr>
      <vt:lpstr>Findings and Conclusions Continued</vt:lpstr>
      <vt:lpstr>Research-Based Solution #1 for Finding #1</vt:lpstr>
      <vt:lpstr>Research-Based Solution #2 for Finding #1</vt:lpstr>
      <vt:lpstr>Research-Based Solution #3 for Finding #1</vt:lpstr>
      <vt:lpstr>Research-Based Solution #1 for Finding #2</vt:lpstr>
      <vt:lpstr>Research-Based Solution #2 for Finding #2</vt:lpstr>
      <vt:lpstr>Research-Based Solution #3 for Finding #2</vt:lpstr>
      <vt:lpstr>Research-Based Solution #1 for Finding #3</vt:lpstr>
      <vt:lpstr>Research-Based Solution #2 for Finding #3</vt:lpstr>
      <vt:lpstr>Research-Based Solution #3 for Finding #3</vt:lpstr>
      <vt:lpstr>Reflection</vt:lpstr>
      <vt:lpstr>Reflection Continued</vt:lpstr>
      <vt:lpstr>Reflections Continued</vt:lpstr>
      <vt:lpstr>Reflections Continued</vt:lpstr>
      <vt:lpstr>Reflections Continued</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 Middle School Equity Project  </dc:title>
  <dc:creator>Stambaugh, Kristin</dc:creator>
  <cp:lastModifiedBy>Stambaugh, Kristin</cp:lastModifiedBy>
  <cp:revision>108</cp:revision>
  <dcterms:created xsi:type="dcterms:W3CDTF">2015-10-16T18:34:45Z</dcterms:created>
  <dcterms:modified xsi:type="dcterms:W3CDTF">2015-11-24T21:41:04Z</dcterms:modified>
</cp:coreProperties>
</file>