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6" r:id="rId1"/>
  </p:sldMasterIdLst>
  <p:notesMasterIdLst>
    <p:notesMasterId r:id="rId56"/>
  </p:notesMasterIdLst>
  <p:sldIdLst>
    <p:sldId id="256" r:id="rId2"/>
    <p:sldId id="308" r:id="rId3"/>
    <p:sldId id="310" r:id="rId4"/>
    <p:sldId id="257" r:id="rId5"/>
    <p:sldId id="309" r:id="rId6"/>
    <p:sldId id="272" r:id="rId7"/>
    <p:sldId id="273" r:id="rId8"/>
    <p:sldId id="276" r:id="rId9"/>
    <p:sldId id="277" r:id="rId10"/>
    <p:sldId id="278" r:id="rId11"/>
    <p:sldId id="279" r:id="rId12"/>
    <p:sldId id="280" r:id="rId13"/>
    <p:sldId id="281" r:id="rId14"/>
    <p:sldId id="282" r:id="rId15"/>
    <p:sldId id="283" r:id="rId16"/>
    <p:sldId id="287" r:id="rId17"/>
    <p:sldId id="288" r:id="rId18"/>
    <p:sldId id="289" r:id="rId19"/>
    <p:sldId id="292" r:id="rId20"/>
    <p:sldId id="317" r:id="rId21"/>
    <p:sldId id="258" r:id="rId22"/>
    <p:sldId id="260" r:id="rId23"/>
    <p:sldId id="274" r:id="rId24"/>
    <p:sldId id="261" r:id="rId25"/>
    <p:sldId id="262" r:id="rId26"/>
    <p:sldId id="263" r:id="rId27"/>
    <p:sldId id="264" r:id="rId28"/>
    <p:sldId id="265" r:id="rId29"/>
    <p:sldId id="275" r:id="rId30"/>
    <p:sldId id="266" r:id="rId31"/>
    <p:sldId id="267" r:id="rId32"/>
    <p:sldId id="269" r:id="rId33"/>
    <p:sldId id="312" r:id="rId34"/>
    <p:sldId id="284" r:id="rId35"/>
    <p:sldId id="285" r:id="rId36"/>
    <p:sldId id="286" r:id="rId37"/>
    <p:sldId id="291" r:id="rId38"/>
    <p:sldId id="293" r:id="rId39"/>
    <p:sldId id="318" r:id="rId40"/>
    <p:sldId id="313" r:id="rId41"/>
    <p:sldId id="259" r:id="rId42"/>
    <p:sldId id="297" r:id="rId43"/>
    <p:sldId id="295" r:id="rId44"/>
    <p:sldId id="296" r:id="rId45"/>
    <p:sldId id="319" r:id="rId46"/>
    <p:sldId id="314" r:id="rId47"/>
    <p:sldId id="301" r:id="rId48"/>
    <p:sldId id="302" r:id="rId49"/>
    <p:sldId id="303" r:id="rId50"/>
    <p:sldId id="304" r:id="rId51"/>
    <p:sldId id="305" r:id="rId52"/>
    <p:sldId id="315" r:id="rId53"/>
    <p:sldId id="316" r:id="rId54"/>
    <p:sldId id="306"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p:scale>
          <a:sx n="96" d="100"/>
          <a:sy n="96" d="100"/>
        </p:scale>
        <p:origin x="116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notesMaster" Target="notesMasters/notesMaster1.xml"/><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DD8925-7314-1A40-A35E-27F14E15AA43}" type="datetimeFigureOut">
              <a:rPr lang="en-US" smtClean="0"/>
              <a:t>4/24/17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A6DF12-FBE2-1C4A-8F11-034FFD19BE2A}" type="slidenum">
              <a:rPr lang="en-US" smtClean="0"/>
              <a:t>‹#›</a:t>
            </a:fld>
            <a:endParaRPr lang="en-US"/>
          </a:p>
        </p:txBody>
      </p:sp>
    </p:spTree>
    <p:extLst>
      <p:ext uri="{BB962C8B-B14F-4D97-AF65-F5344CB8AC3E}">
        <p14:creationId xmlns:p14="http://schemas.microsoft.com/office/powerpoint/2010/main" val="2030520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#1:</a:t>
            </a:r>
            <a:r>
              <a:rPr lang="en-US" baseline="0" dirty="0" smtClean="0"/>
              <a:t> Pg. 55</a:t>
            </a:r>
          </a:p>
          <a:p>
            <a:endParaRPr lang="en-US" baseline="0" dirty="0" smtClean="0"/>
          </a:p>
          <a:p>
            <a:r>
              <a:rPr lang="en-US" baseline="0" dirty="0" smtClean="0"/>
              <a:t>Quote #2: 50</a:t>
            </a:r>
            <a:endParaRPr lang="en-US" dirty="0"/>
          </a:p>
        </p:txBody>
      </p:sp>
      <p:sp>
        <p:nvSpPr>
          <p:cNvPr id="4" name="Slide Number Placeholder 3"/>
          <p:cNvSpPr>
            <a:spLocks noGrp="1"/>
          </p:cNvSpPr>
          <p:nvPr>
            <p:ph type="sldNum" sz="quarter" idx="10"/>
          </p:nvPr>
        </p:nvSpPr>
        <p:spPr/>
        <p:txBody>
          <a:bodyPr/>
          <a:lstStyle/>
          <a:p>
            <a:fld id="{78A6DF12-FBE2-1C4A-8F11-034FFD19BE2A}" type="slidenum">
              <a:rPr lang="en-US" smtClean="0"/>
              <a:t>16</a:t>
            </a:fld>
            <a:endParaRPr lang="en-US"/>
          </a:p>
        </p:txBody>
      </p:sp>
    </p:spTree>
    <p:extLst>
      <p:ext uri="{BB962C8B-B14F-4D97-AF65-F5344CB8AC3E}">
        <p14:creationId xmlns:p14="http://schemas.microsoft.com/office/powerpoint/2010/main" val="42968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Pg. 46</a:t>
            </a:r>
            <a:endParaRPr lang="en-US" dirty="0"/>
          </a:p>
        </p:txBody>
      </p:sp>
      <p:sp>
        <p:nvSpPr>
          <p:cNvPr id="4" name="Slide Number Placeholder 3"/>
          <p:cNvSpPr>
            <a:spLocks noGrp="1"/>
          </p:cNvSpPr>
          <p:nvPr>
            <p:ph type="sldNum" sz="quarter" idx="10"/>
          </p:nvPr>
        </p:nvSpPr>
        <p:spPr/>
        <p:txBody>
          <a:bodyPr/>
          <a:lstStyle/>
          <a:p>
            <a:fld id="{78A6DF12-FBE2-1C4A-8F11-034FFD19BE2A}" type="slidenum">
              <a:rPr lang="en-US" smtClean="0"/>
              <a:t>17</a:t>
            </a:fld>
            <a:endParaRPr lang="en-US"/>
          </a:p>
        </p:txBody>
      </p:sp>
    </p:spTree>
    <p:extLst>
      <p:ext uri="{BB962C8B-B14F-4D97-AF65-F5344CB8AC3E}">
        <p14:creationId xmlns:p14="http://schemas.microsoft.com/office/powerpoint/2010/main" val="1301627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4/24/17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4/24/17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4/24/17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4/24/17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4/24/17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4/24/17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874707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journals.ohiolink.edu/ejc/pdf.cgi/Barton_Angela_Calabrese.pdf?issn=0013189x&amp;issue=v33i0004&amp;article=3_eopeiue" TargetMode="External"/><Relationship Id="rId3" Type="http://schemas.openxmlformats.org/officeDocument/2006/relationships/hyperlink" Target="http://www.npr.org/sections/ed/2015/08/26/434358793/knock-knock-teachers-here-the-power-of-home-visits?utm_source=facebook.com&amp;utm_medium=social&amp;utm_campaign=npr&amp;utm_term=nprnews&amp;utm_content=2015082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2397" y="1844626"/>
            <a:ext cx="6815669" cy="1515533"/>
          </a:xfrm>
        </p:spPr>
        <p:txBody>
          <a:bodyPr>
            <a:normAutofit fontScale="90000"/>
          </a:bodyPr>
          <a:lstStyle/>
          <a:p>
            <a:r>
              <a:rPr lang="en-US" sz="4800" dirty="0" smtClean="0"/>
              <a:t>Attendance Inquiry Project </a:t>
            </a:r>
            <a:br>
              <a:rPr lang="en-US" sz="4800" dirty="0" smtClean="0"/>
            </a:br>
            <a:r>
              <a:rPr lang="en-US" sz="4800" dirty="0" smtClean="0"/>
              <a:t>Brown Middle School</a:t>
            </a:r>
            <a:endParaRPr lang="en-US" sz="4800" dirty="0"/>
          </a:p>
        </p:txBody>
      </p:sp>
      <p:sp>
        <p:nvSpPr>
          <p:cNvPr id="3" name="Subtitle 2"/>
          <p:cNvSpPr>
            <a:spLocks noGrp="1"/>
          </p:cNvSpPr>
          <p:nvPr>
            <p:ph type="subTitle" idx="1"/>
          </p:nvPr>
        </p:nvSpPr>
        <p:spPr>
          <a:xfrm>
            <a:off x="2692398" y="3784229"/>
            <a:ext cx="6815669" cy="1320802"/>
          </a:xfrm>
        </p:spPr>
        <p:txBody>
          <a:bodyPr>
            <a:normAutofit/>
          </a:bodyPr>
          <a:lstStyle/>
          <a:p>
            <a:r>
              <a:rPr lang="en-US" dirty="0" smtClean="0"/>
              <a:t>Kristin Stambaugh </a:t>
            </a:r>
            <a:endParaRPr lang="en-US" dirty="0"/>
          </a:p>
          <a:p>
            <a:r>
              <a:rPr lang="en-US" dirty="0" smtClean="0"/>
              <a:t>Spring 2017</a:t>
            </a:r>
          </a:p>
          <a:p>
            <a:r>
              <a:rPr lang="en-US" dirty="0" smtClean="0"/>
              <a:t>Dr. </a:t>
            </a:r>
            <a:r>
              <a:rPr lang="en-US" dirty="0" err="1" smtClean="0"/>
              <a:t>Boske</a:t>
            </a:r>
            <a:endParaRPr lang="en-US" dirty="0"/>
          </a:p>
        </p:txBody>
      </p:sp>
    </p:spTree>
    <p:extLst>
      <p:ext uri="{BB962C8B-B14F-4D97-AF65-F5344CB8AC3E}">
        <p14:creationId xmlns:p14="http://schemas.microsoft.com/office/powerpoint/2010/main" val="1852604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 that were asked in the survey</a:t>
            </a:r>
          </a:p>
        </p:txBody>
      </p:sp>
      <p:sp>
        <p:nvSpPr>
          <p:cNvPr id="3" name="Content Placeholder 2"/>
          <p:cNvSpPr>
            <a:spLocks noGrp="1"/>
          </p:cNvSpPr>
          <p:nvPr>
            <p:ph idx="1"/>
          </p:nvPr>
        </p:nvSpPr>
        <p:spPr/>
        <p:txBody>
          <a:bodyPr>
            <a:normAutofit fontScale="77500" lnSpcReduction="20000"/>
          </a:bodyPr>
          <a:lstStyle/>
          <a:p>
            <a:r>
              <a:rPr lang="en-US" dirty="0" smtClean="0"/>
              <a:t>13. Do you feel there is a sense of teamwork within the school community?</a:t>
            </a:r>
          </a:p>
          <a:p>
            <a:pPr lvl="1"/>
            <a:r>
              <a:rPr lang="en-US" dirty="0" smtClean="0"/>
              <a:t>Rated 1-5</a:t>
            </a:r>
          </a:p>
          <a:p>
            <a:r>
              <a:rPr lang="en-US" dirty="0" smtClean="0"/>
              <a:t>14. How included do you feel in decision making?</a:t>
            </a:r>
          </a:p>
          <a:p>
            <a:pPr lvl="1"/>
            <a:r>
              <a:rPr lang="en-US" dirty="0" smtClean="0"/>
              <a:t>Rated 1-5</a:t>
            </a:r>
          </a:p>
          <a:p>
            <a:r>
              <a:rPr lang="en-US" dirty="0" smtClean="0"/>
              <a:t>15. What can the school community do to include you in decision making?</a:t>
            </a:r>
          </a:p>
          <a:p>
            <a:r>
              <a:rPr lang="en-US" dirty="0" smtClean="0"/>
              <a:t>16. Do you feel traditions are important in this school community?</a:t>
            </a:r>
          </a:p>
          <a:p>
            <a:pPr lvl="1"/>
            <a:r>
              <a:rPr lang="en-US" dirty="0" smtClean="0"/>
              <a:t>Rated 1-5</a:t>
            </a:r>
          </a:p>
          <a:p>
            <a:r>
              <a:rPr lang="en-US" dirty="0" smtClean="0"/>
              <a:t>17. What traditions do you feel are important?</a:t>
            </a:r>
          </a:p>
          <a:p>
            <a:r>
              <a:rPr lang="en-US" dirty="0" smtClean="0"/>
              <a:t>18. Do you feel the school community has been assessed regarding the understanding of school culture and climate?</a:t>
            </a:r>
          </a:p>
          <a:p>
            <a:pPr lvl="1"/>
            <a:r>
              <a:rPr lang="en-US" dirty="0" smtClean="0"/>
              <a:t>Rated 1-5</a:t>
            </a:r>
          </a:p>
          <a:p>
            <a:r>
              <a:rPr lang="en-US" dirty="0" smtClean="0"/>
              <a:t>19. What are ways the school community can assess their understanding of school culture and climate?</a:t>
            </a:r>
            <a:endParaRPr lang="en-US" dirty="0"/>
          </a:p>
        </p:txBody>
      </p:sp>
    </p:spTree>
    <p:extLst>
      <p:ext uri="{BB962C8B-B14F-4D97-AF65-F5344CB8AC3E}">
        <p14:creationId xmlns:p14="http://schemas.microsoft.com/office/powerpoint/2010/main" val="105586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from the survey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Question 1:</a:t>
            </a:r>
          </a:p>
          <a:p>
            <a:pPr lvl="1"/>
            <a:r>
              <a:rPr lang="en-US" dirty="0"/>
              <a:t>4</a:t>
            </a:r>
            <a:r>
              <a:rPr lang="en-US" dirty="0" smtClean="0"/>
              <a:t> out of 6 participants rated question 1 as a 3, 1 rated it a 4, an 1 rated it a 2.</a:t>
            </a:r>
          </a:p>
          <a:p>
            <a:pPr lvl="2"/>
            <a:r>
              <a:rPr lang="en-US" dirty="0" smtClean="0"/>
              <a:t>Although the ratings were slightly different, the comments made were similar.  All participants felt problems were not identified until it was a big issue or there is a deadline.  </a:t>
            </a:r>
          </a:p>
          <a:p>
            <a:r>
              <a:rPr lang="en-US" dirty="0" smtClean="0"/>
              <a:t>Question 2: </a:t>
            </a:r>
          </a:p>
          <a:p>
            <a:pPr lvl="1"/>
            <a:r>
              <a:rPr lang="en-US" dirty="0" smtClean="0"/>
              <a:t>5 out of 6 participants gave a 1 for understanding </a:t>
            </a:r>
            <a:r>
              <a:rPr lang="en-US" dirty="0" err="1" smtClean="0"/>
              <a:t>micropolitics</a:t>
            </a:r>
            <a:r>
              <a:rPr lang="en-US" dirty="0" smtClean="0"/>
              <a:t>.  Outside of constructing a definition for the word micro and politics, no participant had a definitive understanding of the word.  </a:t>
            </a:r>
          </a:p>
          <a:p>
            <a:pPr lvl="2"/>
            <a:r>
              <a:rPr lang="en-US" dirty="0" smtClean="0"/>
              <a:t>Parents agreed it had to do with power and small groups at a local level.</a:t>
            </a:r>
          </a:p>
          <a:p>
            <a:r>
              <a:rPr lang="en-US" dirty="0" smtClean="0"/>
              <a:t>Question 3:</a:t>
            </a:r>
          </a:p>
          <a:p>
            <a:pPr lvl="1"/>
            <a:r>
              <a:rPr lang="en-US" dirty="0" smtClean="0"/>
              <a:t>100% of participants rated re-visioning and re-framing policies within the school a 3.  </a:t>
            </a:r>
          </a:p>
          <a:p>
            <a:pPr lvl="2"/>
            <a:r>
              <a:rPr lang="en-US" dirty="0" smtClean="0"/>
              <a:t>Participants mentioned new implementations (PBIS) across the school, however there are still some inconsistencies such as staff dress code, discipline, and attempting to engage community members.</a:t>
            </a:r>
          </a:p>
          <a:p>
            <a:pPr lvl="2"/>
            <a:r>
              <a:rPr lang="en-US" dirty="0" smtClean="0"/>
              <a:t>At an administrative role, participants have mentioned updating specific board policies they have witnessed, however most of these policies are mandated.</a:t>
            </a:r>
            <a:endParaRPr lang="en-US" dirty="0"/>
          </a:p>
        </p:txBody>
      </p:sp>
    </p:spTree>
    <p:extLst>
      <p:ext uri="{BB962C8B-B14F-4D97-AF65-F5344CB8AC3E}">
        <p14:creationId xmlns:p14="http://schemas.microsoft.com/office/powerpoint/2010/main" val="18606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from the survey</a:t>
            </a:r>
          </a:p>
        </p:txBody>
      </p:sp>
      <p:sp>
        <p:nvSpPr>
          <p:cNvPr id="3" name="Content Placeholder 2"/>
          <p:cNvSpPr>
            <a:spLocks noGrp="1"/>
          </p:cNvSpPr>
          <p:nvPr>
            <p:ph idx="1"/>
          </p:nvPr>
        </p:nvSpPr>
        <p:spPr/>
        <p:txBody>
          <a:bodyPr>
            <a:normAutofit lnSpcReduction="10000"/>
          </a:bodyPr>
          <a:lstStyle/>
          <a:p>
            <a:r>
              <a:rPr lang="en-US" dirty="0" smtClean="0"/>
              <a:t>Question 4:</a:t>
            </a:r>
          </a:p>
          <a:p>
            <a:pPr lvl="1"/>
            <a:r>
              <a:rPr lang="en-US" dirty="0" smtClean="0"/>
              <a:t>67% of participants feel parents understand what their child is learning</a:t>
            </a:r>
          </a:p>
          <a:p>
            <a:pPr lvl="2"/>
            <a:r>
              <a:rPr lang="en-US" dirty="0" smtClean="0"/>
              <a:t>Ways we can improve this is to have parents attend parent meetings and open our school up.  </a:t>
            </a:r>
          </a:p>
          <a:p>
            <a:r>
              <a:rPr lang="en-US" dirty="0" smtClean="0"/>
              <a:t>Question 5:</a:t>
            </a:r>
          </a:p>
          <a:p>
            <a:pPr lvl="1"/>
            <a:r>
              <a:rPr lang="en-US" dirty="0" smtClean="0"/>
              <a:t>There was an overwhelmingly majority of participants that stated administration and central office are key policy makers.</a:t>
            </a:r>
          </a:p>
          <a:p>
            <a:r>
              <a:rPr lang="en-US" dirty="0" smtClean="0"/>
              <a:t>Question 6:</a:t>
            </a:r>
          </a:p>
          <a:p>
            <a:pPr lvl="1"/>
            <a:r>
              <a:rPr lang="en-US" dirty="0" smtClean="0"/>
              <a:t>5 out of 6 participants rated this questions a 4 or 5.</a:t>
            </a:r>
          </a:p>
          <a:p>
            <a:pPr lvl="2"/>
            <a:r>
              <a:rPr lang="en-US" dirty="0" smtClean="0"/>
              <a:t>Comments made included that teachers go above and beyond to help students, it is we lack in resources do to financial concerns.  </a:t>
            </a:r>
            <a:endParaRPr lang="en-US" dirty="0"/>
          </a:p>
        </p:txBody>
      </p:sp>
    </p:spTree>
    <p:extLst>
      <p:ext uri="{BB962C8B-B14F-4D97-AF65-F5344CB8AC3E}">
        <p14:creationId xmlns:p14="http://schemas.microsoft.com/office/powerpoint/2010/main" val="122891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from the survey</a:t>
            </a:r>
          </a:p>
        </p:txBody>
      </p:sp>
      <p:sp>
        <p:nvSpPr>
          <p:cNvPr id="3" name="Content Placeholder 2"/>
          <p:cNvSpPr>
            <a:spLocks noGrp="1"/>
          </p:cNvSpPr>
          <p:nvPr>
            <p:ph idx="1"/>
          </p:nvPr>
        </p:nvSpPr>
        <p:spPr/>
        <p:txBody>
          <a:bodyPr>
            <a:normAutofit fontScale="85000" lnSpcReduction="20000"/>
          </a:bodyPr>
          <a:lstStyle/>
          <a:p>
            <a:r>
              <a:rPr lang="en-US" dirty="0" smtClean="0"/>
              <a:t>Question 7:</a:t>
            </a:r>
          </a:p>
          <a:p>
            <a:pPr lvl="1"/>
            <a:r>
              <a:rPr lang="en-US" dirty="0" smtClean="0"/>
              <a:t>Being supported as a staff member or parent had low results.  </a:t>
            </a:r>
            <a:endParaRPr lang="en-US" dirty="0"/>
          </a:p>
          <a:p>
            <a:pPr lvl="2"/>
            <a:r>
              <a:rPr lang="en-US" dirty="0" smtClean="0"/>
              <a:t>Participants had negative feelings towards this question.  Comments included lack of communication, more resources, having conversations in confidence knowing it will not leave the room, etc.</a:t>
            </a:r>
          </a:p>
          <a:p>
            <a:r>
              <a:rPr lang="en-US" dirty="0" smtClean="0"/>
              <a:t>Question 8:</a:t>
            </a:r>
          </a:p>
          <a:p>
            <a:pPr lvl="1"/>
            <a:r>
              <a:rPr lang="en-US" dirty="0" smtClean="0"/>
              <a:t>Participants rated this question a 3-4.  </a:t>
            </a:r>
          </a:p>
          <a:p>
            <a:pPr lvl="2"/>
            <a:r>
              <a:rPr lang="en-US" dirty="0" smtClean="0"/>
              <a:t>Some felt as a whole there are present staff members who are not team players.  </a:t>
            </a:r>
          </a:p>
          <a:p>
            <a:r>
              <a:rPr lang="en-US" dirty="0" smtClean="0"/>
              <a:t>Question 9:</a:t>
            </a:r>
          </a:p>
          <a:p>
            <a:pPr lvl="1"/>
            <a:r>
              <a:rPr lang="en-US" dirty="0" smtClean="0"/>
              <a:t>This was rated between a 1 and 3.  1 participant rated this a 5.</a:t>
            </a:r>
          </a:p>
          <a:p>
            <a:pPr lvl="2"/>
            <a:r>
              <a:rPr lang="en-US" dirty="0" smtClean="0"/>
              <a:t>Most felt they were not included in decision making or not as much as they feel they should be included.  A general consensus stated a way to include others was to: ask for volunteers and not ask the same staff members, allow for staff input, consider all staff’s opinions, have a suggestion box, be more open with sharing concerns, and open the line of communication.</a:t>
            </a:r>
            <a:endParaRPr lang="en-US" dirty="0"/>
          </a:p>
        </p:txBody>
      </p:sp>
    </p:spTree>
    <p:extLst>
      <p:ext uri="{BB962C8B-B14F-4D97-AF65-F5344CB8AC3E}">
        <p14:creationId xmlns:p14="http://schemas.microsoft.com/office/powerpoint/2010/main" val="1670092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from the survey</a:t>
            </a:r>
          </a:p>
        </p:txBody>
      </p:sp>
      <p:sp>
        <p:nvSpPr>
          <p:cNvPr id="3" name="Content Placeholder 2"/>
          <p:cNvSpPr>
            <a:spLocks noGrp="1"/>
          </p:cNvSpPr>
          <p:nvPr>
            <p:ph idx="1"/>
          </p:nvPr>
        </p:nvSpPr>
        <p:spPr/>
        <p:txBody>
          <a:bodyPr>
            <a:normAutofit lnSpcReduction="10000"/>
          </a:bodyPr>
          <a:lstStyle/>
          <a:p>
            <a:r>
              <a:rPr lang="en-US" dirty="0" smtClean="0"/>
              <a:t>Question 10:</a:t>
            </a:r>
          </a:p>
          <a:p>
            <a:pPr lvl="1"/>
            <a:r>
              <a:rPr lang="en-US" dirty="0" smtClean="0"/>
              <a:t>Regarding traditions, there was a divide among our participants.  The staff and parents feel traditions are important to the school community.  However, administration feels there is little to no tradition.</a:t>
            </a:r>
          </a:p>
          <a:p>
            <a:pPr lvl="2"/>
            <a:r>
              <a:rPr lang="en-US" dirty="0" smtClean="0"/>
              <a:t>The tradition mentioned most was sports, followed by using the school as a stepping stone to a “better quality”  high school. </a:t>
            </a:r>
          </a:p>
          <a:p>
            <a:r>
              <a:rPr lang="en-US" dirty="0" smtClean="0"/>
              <a:t>Question 11: </a:t>
            </a:r>
          </a:p>
          <a:p>
            <a:pPr lvl="1"/>
            <a:r>
              <a:rPr lang="en-US" dirty="0" smtClean="0"/>
              <a:t>Assessing the school community ranged from a 1-3. </a:t>
            </a:r>
          </a:p>
          <a:p>
            <a:pPr lvl="2"/>
            <a:r>
              <a:rPr lang="en-US" dirty="0" smtClean="0"/>
              <a:t>Surveys have been used to assess the understanding of school culture and climate, however, it only assessed staff and not parents.  A survey should be given out to the entire community and the results should be shared with everyone and not only at the BLT/DLT meetings.  Another recommendation would be to have a “culture” committee.  </a:t>
            </a:r>
          </a:p>
          <a:p>
            <a:pPr lvl="1"/>
            <a:endParaRPr lang="en-US" dirty="0"/>
          </a:p>
        </p:txBody>
      </p:sp>
    </p:spTree>
    <p:extLst>
      <p:ext uri="{BB962C8B-B14F-4D97-AF65-F5344CB8AC3E}">
        <p14:creationId xmlns:p14="http://schemas.microsoft.com/office/powerpoint/2010/main" val="120978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learned about each group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learned that despite being an administrator, teacher, or parent the end goal is doing what is best for the children of our school community.</a:t>
            </a:r>
          </a:p>
          <a:p>
            <a:r>
              <a:rPr lang="en-US" dirty="0" smtClean="0"/>
              <a:t>A common consensus is to have open communication among the school and parents and develop a way to bridge the differences.</a:t>
            </a:r>
          </a:p>
          <a:p>
            <a:r>
              <a:rPr lang="en-US" dirty="0" smtClean="0"/>
              <a:t>Administrators would like open communication, yet realize when it comes to politics, it becomes more of a central office issue and not at the building level.</a:t>
            </a:r>
          </a:p>
          <a:p>
            <a:r>
              <a:rPr lang="en-US" dirty="0" smtClean="0"/>
              <a:t>Teachers would like to feel more supported and have their opinions taken seriously.  Teachers would also like to feel the decisions they make are important.</a:t>
            </a:r>
          </a:p>
          <a:p>
            <a:r>
              <a:rPr lang="en-US" dirty="0" smtClean="0"/>
              <a:t>Parents would like to be heard more and feel supported.  They would be willing to answer questionnaires if their opinions would be used to help change the school.</a:t>
            </a:r>
          </a:p>
          <a:p>
            <a:r>
              <a:rPr lang="en-US" dirty="0" smtClean="0"/>
              <a:t>It was surprising that the administration understood the concerns of the teachers and parents, and had the same strategies to improve the culture as everyone.  However, they were unsure how to get the process starting since there seems to be a disconnect between the building and central office.</a:t>
            </a:r>
            <a:endParaRPr lang="en-US" dirty="0"/>
          </a:p>
        </p:txBody>
      </p:sp>
    </p:spTree>
    <p:extLst>
      <p:ext uri="{BB962C8B-B14F-4D97-AF65-F5344CB8AC3E}">
        <p14:creationId xmlns:p14="http://schemas.microsoft.com/office/powerpoint/2010/main" val="1188230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of our school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Strength #1</a:t>
            </a:r>
          </a:p>
          <a:p>
            <a:pPr lvl="1"/>
            <a:r>
              <a:rPr lang="en-US" dirty="0" smtClean="0"/>
              <a:t>A strength at the middle school is the ability to form committees and advise clubs to improve the communication between staff, central office, and parents.  We have a PBIS committee, BLT, DLT, Builder’s Club, and a host of other committees/clubs.</a:t>
            </a:r>
          </a:p>
          <a:p>
            <a:pPr lvl="2"/>
            <a:r>
              <a:rPr lang="en-US" dirty="0" smtClean="0"/>
              <a:t>Marshall and Pepin (2005) state, possible local responses to policy include: Invoking standard response repertoires (e.g., forming a committee, a retreat, a study group, or assigning it to an assistant) (p. 55).</a:t>
            </a:r>
          </a:p>
          <a:p>
            <a:r>
              <a:rPr lang="en-US" dirty="0" smtClean="0"/>
              <a:t>Strength #2</a:t>
            </a:r>
          </a:p>
          <a:p>
            <a:pPr lvl="1"/>
            <a:r>
              <a:rPr lang="en-US" dirty="0" smtClean="0"/>
              <a:t>At the middle school level, we have a personal planning time and a team time.  This allows us as a 7</a:t>
            </a:r>
            <a:r>
              <a:rPr lang="en-US" baseline="30000" dirty="0" smtClean="0"/>
              <a:t>th</a:t>
            </a:r>
            <a:r>
              <a:rPr lang="en-US" dirty="0" smtClean="0"/>
              <a:t> grade team to work together and discuss ways to reform our grade level and school. </a:t>
            </a:r>
          </a:p>
          <a:p>
            <a:pPr lvl="2"/>
            <a:r>
              <a:rPr lang="en-US" dirty="0" smtClean="0"/>
              <a:t>According to Marshall and Pepin (2005), change in organization requires the attendance of management and provision for organizational support, such as additional planning time, resources, consultants, flexibility in schedules and job descriptions, and exemptions from meeting and other pressing goals (p. 50).</a:t>
            </a:r>
          </a:p>
          <a:p>
            <a:pPr lvl="1"/>
            <a:endParaRPr lang="en-US" dirty="0" smtClean="0"/>
          </a:p>
        </p:txBody>
      </p:sp>
    </p:spTree>
    <p:extLst>
      <p:ext uri="{BB962C8B-B14F-4D97-AF65-F5344CB8AC3E}">
        <p14:creationId xmlns:p14="http://schemas.microsoft.com/office/powerpoint/2010/main" val="795849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Strengths of our school</a:t>
            </a:r>
          </a:p>
        </p:txBody>
      </p:sp>
      <p:sp>
        <p:nvSpPr>
          <p:cNvPr id="3" name="Content Placeholder 2"/>
          <p:cNvSpPr>
            <a:spLocks noGrp="1"/>
          </p:cNvSpPr>
          <p:nvPr>
            <p:ph idx="1"/>
          </p:nvPr>
        </p:nvSpPr>
        <p:spPr/>
        <p:txBody>
          <a:bodyPr>
            <a:normAutofit fontScale="92500" lnSpcReduction="10000"/>
          </a:bodyPr>
          <a:lstStyle/>
          <a:p>
            <a:r>
              <a:rPr lang="en-US" dirty="0" smtClean="0"/>
              <a:t>Strength # 3</a:t>
            </a:r>
          </a:p>
          <a:p>
            <a:pPr lvl="1"/>
            <a:r>
              <a:rPr lang="en-US" dirty="0" smtClean="0"/>
              <a:t>Using technology to interact with our students is a strength.  Use use Smart boards, Smart Response Clickers, Remin101, homework tracking (that is sent to parents via email), and Google Classroom.</a:t>
            </a:r>
          </a:p>
          <a:p>
            <a:pPr lvl="2"/>
            <a:r>
              <a:rPr lang="en-US" dirty="0" err="1" smtClean="0"/>
              <a:t>Middaugh</a:t>
            </a:r>
            <a:r>
              <a:rPr lang="en-US" dirty="0" smtClean="0"/>
              <a:t> and </a:t>
            </a:r>
            <a:r>
              <a:rPr lang="en-US" dirty="0" err="1" smtClean="0"/>
              <a:t>Kirshner</a:t>
            </a:r>
            <a:r>
              <a:rPr lang="en-US" dirty="0" smtClean="0"/>
              <a:t> (2015) wrote, many educators incorporate new media technologies into student’s learning activities using innovative teaching practices (p.46).</a:t>
            </a:r>
          </a:p>
          <a:p>
            <a:r>
              <a:rPr lang="en-US" dirty="0" smtClean="0"/>
              <a:t>Strength #4</a:t>
            </a:r>
          </a:p>
          <a:p>
            <a:pPr lvl="1"/>
            <a:r>
              <a:rPr lang="en-US" dirty="0" smtClean="0"/>
              <a:t>We offer an after school program that not only tutors the students, but gives them hands on activities, computer time, and alternate forms of education to help enhance their education experience.  This program is in connection with the community.</a:t>
            </a:r>
          </a:p>
          <a:p>
            <a:pPr lvl="2"/>
            <a:r>
              <a:rPr lang="en-US" dirty="0" smtClean="0"/>
              <a:t>According to </a:t>
            </a:r>
            <a:r>
              <a:rPr lang="en-US" dirty="0" err="1" smtClean="0"/>
              <a:t>Middaugh</a:t>
            </a:r>
            <a:r>
              <a:rPr lang="en-US" dirty="0" smtClean="0"/>
              <a:t> and </a:t>
            </a:r>
            <a:r>
              <a:rPr lang="en-US" dirty="0" err="1" smtClean="0"/>
              <a:t>Kirshner</a:t>
            </a:r>
            <a:r>
              <a:rPr lang="en-US" dirty="0" smtClean="0"/>
              <a:t> (2015), there needs to be a collective effort that includes community members, schools, and after school programs not competing for time but maximizing the six-hour school day to include lessons that integrate social justice and technology (p.77). </a:t>
            </a:r>
            <a:endParaRPr lang="en-US" dirty="0"/>
          </a:p>
        </p:txBody>
      </p:sp>
    </p:spTree>
    <p:extLst>
      <p:ext uri="{BB962C8B-B14F-4D97-AF65-F5344CB8AC3E}">
        <p14:creationId xmlns:p14="http://schemas.microsoft.com/office/powerpoint/2010/main" val="2007231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facing our school</a:t>
            </a:r>
            <a:br>
              <a:rPr lang="en-US" dirty="0" smtClean="0"/>
            </a:br>
            <a:endParaRPr lang="en-US" dirty="0"/>
          </a:p>
        </p:txBody>
      </p:sp>
      <p:sp>
        <p:nvSpPr>
          <p:cNvPr id="3" name="Content Placeholder 2"/>
          <p:cNvSpPr>
            <a:spLocks noGrp="1"/>
          </p:cNvSpPr>
          <p:nvPr>
            <p:ph idx="1"/>
          </p:nvPr>
        </p:nvSpPr>
        <p:spPr/>
        <p:txBody>
          <a:bodyPr/>
          <a:lstStyle/>
          <a:p>
            <a:r>
              <a:rPr lang="en-US" dirty="0" smtClean="0"/>
              <a:t>Challenge #1</a:t>
            </a:r>
          </a:p>
          <a:p>
            <a:pPr lvl="1"/>
            <a:r>
              <a:rPr lang="en-US" dirty="0" smtClean="0"/>
              <a:t>Although the staff communicates effectively among ourselves, we lack communication as an entire school with parents.  Each teacher does communicate with the parents of the children they teach, however, there is no outreach program to meet the needs of the community as a whole and build the trust and rapport that is needed for the school community to be successful.</a:t>
            </a:r>
            <a:endParaRPr lang="en-US" dirty="0"/>
          </a:p>
          <a:p>
            <a:pPr lvl="1"/>
            <a:endParaRPr lang="en-US" dirty="0" smtClean="0"/>
          </a:p>
          <a:p>
            <a:pPr lvl="1"/>
            <a:endParaRPr lang="en-US" dirty="0"/>
          </a:p>
        </p:txBody>
      </p:sp>
    </p:spTree>
    <p:extLst>
      <p:ext uri="{BB962C8B-B14F-4D97-AF65-F5344CB8AC3E}">
        <p14:creationId xmlns:p14="http://schemas.microsoft.com/office/powerpoint/2010/main" val="684290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facing our school challenge</a:t>
            </a:r>
            <a:endParaRPr lang="en-US" dirty="0"/>
          </a:p>
        </p:txBody>
      </p:sp>
      <p:sp>
        <p:nvSpPr>
          <p:cNvPr id="3" name="Content Placeholder 2"/>
          <p:cNvSpPr>
            <a:spLocks noGrp="1"/>
          </p:cNvSpPr>
          <p:nvPr>
            <p:ph idx="1"/>
          </p:nvPr>
        </p:nvSpPr>
        <p:spPr/>
        <p:txBody>
          <a:bodyPr/>
          <a:lstStyle/>
          <a:p>
            <a:r>
              <a:rPr lang="en-US" dirty="0" smtClean="0"/>
              <a:t>Challenge #2</a:t>
            </a:r>
          </a:p>
          <a:p>
            <a:pPr lvl="1"/>
            <a:r>
              <a:rPr lang="en-US" dirty="0" smtClean="0"/>
              <a:t>Our student community lacks a voice.  It is our job as teachers to give them a voice.  This could be a survey, club, committee, etc.  Once our students have a voice, we as the staff, can learn from them and have an open dialogue concerning the culture and climate of our school from their perspective.  By having these conversations, we will get a complete understanding of what the student needs and suggestions on what we as the school community can do to help them.  These conversations can range and can be academic or nonacademic.  </a:t>
            </a:r>
            <a:endParaRPr lang="en-US" dirty="0"/>
          </a:p>
        </p:txBody>
      </p:sp>
    </p:spTree>
    <p:extLst>
      <p:ext uri="{BB962C8B-B14F-4D97-AF65-F5344CB8AC3E}">
        <p14:creationId xmlns:p14="http://schemas.microsoft.com/office/powerpoint/2010/main" val="15314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normAutofit/>
          </a:bodyPr>
          <a:lstStyle/>
          <a:p>
            <a:r>
              <a:rPr lang="en-US" dirty="0" smtClean="0"/>
              <a:t>Brown Middle School is located in Ravenna, Ohio and is a 6-8 building.  </a:t>
            </a:r>
          </a:p>
          <a:p>
            <a:r>
              <a:rPr lang="en-US" dirty="0" smtClean="0"/>
              <a:t>We have 100% free and reduced lunch.</a:t>
            </a:r>
          </a:p>
          <a:p>
            <a:r>
              <a:rPr lang="en-US" dirty="0" smtClean="0"/>
              <a:t>Our special education population is in a co-teaching setting for math and language arts.  We have 1 resource room and 2 self-contained classrooms.</a:t>
            </a:r>
          </a:p>
          <a:p>
            <a:r>
              <a:rPr lang="en-US" dirty="0" smtClean="0"/>
              <a:t>21</a:t>
            </a:r>
            <a:r>
              <a:rPr lang="en-US" dirty="0"/>
              <a:t>% of people in Ravenna live in </a:t>
            </a:r>
            <a:r>
              <a:rPr lang="en-US" dirty="0" smtClean="0"/>
              <a:t>poverty</a:t>
            </a:r>
          </a:p>
          <a:p>
            <a:r>
              <a:rPr lang="en-US" dirty="0" smtClean="0"/>
              <a:t>72</a:t>
            </a:r>
            <a:r>
              <a:rPr lang="en-US" dirty="0"/>
              <a:t>% of people in Ravenna </a:t>
            </a:r>
            <a:r>
              <a:rPr lang="en-US" dirty="0" smtClean="0"/>
              <a:t>rent</a:t>
            </a:r>
          </a:p>
          <a:p>
            <a:r>
              <a:rPr lang="en-US" dirty="0"/>
              <a:t>W</a:t>
            </a:r>
            <a:r>
              <a:rPr lang="en-US" dirty="0" smtClean="0"/>
              <a:t>e </a:t>
            </a:r>
            <a:r>
              <a:rPr lang="en-US" dirty="0"/>
              <a:t>have a high transient community. </a:t>
            </a:r>
            <a:endParaRPr lang="en-US" dirty="0" smtClean="0"/>
          </a:p>
        </p:txBody>
      </p:sp>
    </p:spTree>
    <p:extLst>
      <p:ext uri="{BB962C8B-B14F-4D97-AF65-F5344CB8AC3E}">
        <p14:creationId xmlns:p14="http://schemas.microsoft.com/office/powerpoint/2010/main" val="1032757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Statement and Significance</a:t>
            </a:r>
          </a:p>
        </p:txBody>
      </p:sp>
      <p:sp>
        <p:nvSpPr>
          <p:cNvPr id="3" name="Content Placeholder 2"/>
          <p:cNvSpPr>
            <a:spLocks noGrp="1"/>
          </p:cNvSpPr>
          <p:nvPr>
            <p:ph idx="1"/>
          </p:nvPr>
        </p:nvSpPr>
        <p:spPr/>
        <p:txBody>
          <a:bodyPr>
            <a:normAutofit/>
          </a:bodyPr>
          <a:lstStyle/>
          <a:p>
            <a:r>
              <a:rPr lang="en-US" dirty="0" smtClean="0"/>
              <a:t>The challenge at Brown Middle School is looking at data and interviewing students and parents and determining ways to increase attendance by utilizing PBIS.</a:t>
            </a:r>
          </a:p>
          <a:p>
            <a:r>
              <a:rPr lang="en-US" dirty="0" smtClean="0"/>
              <a:t>At the middle school, we have approximately 50 students absent daily.  From August to March the top 5 students who are absent the most in 7</a:t>
            </a:r>
            <a:r>
              <a:rPr lang="en-US" baseline="30000" dirty="0" smtClean="0"/>
              <a:t>th</a:t>
            </a:r>
            <a:r>
              <a:rPr lang="en-US" dirty="0" smtClean="0"/>
              <a:t> grade have missed 99 days.  </a:t>
            </a:r>
          </a:p>
          <a:p>
            <a:r>
              <a:rPr lang="en-US" dirty="0" smtClean="0"/>
              <a:t>At school, there have been 3 different discipline administrators in the last 5 years.</a:t>
            </a:r>
          </a:p>
          <a:p>
            <a:r>
              <a:rPr lang="en-US" dirty="0" smtClean="0"/>
              <a:t>For the past 3 years, the PBIS program has been altered or changed </a:t>
            </a:r>
          </a:p>
          <a:p>
            <a:r>
              <a:rPr lang="en-US" dirty="0" smtClean="0"/>
              <a:t>The school community needs </a:t>
            </a:r>
            <a:r>
              <a:rPr lang="en-US" u="sng" dirty="0" smtClean="0"/>
              <a:t>consistency</a:t>
            </a:r>
            <a:r>
              <a:rPr lang="en-US" dirty="0" smtClean="0"/>
              <a:t> in all area of our school community relations.</a:t>
            </a:r>
            <a:br>
              <a:rPr lang="en-US" dirty="0" smtClean="0"/>
            </a:br>
            <a:endParaRPr lang="en-US" dirty="0"/>
          </a:p>
        </p:txBody>
      </p:sp>
    </p:spTree>
    <p:extLst>
      <p:ext uri="{BB962C8B-B14F-4D97-AF65-F5344CB8AC3E}">
        <p14:creationId xmlns:p14="http://schemas.microsoft.com/office/powerpoint/2010/main" val="1897459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Culture	</a:t>
            </a:r>
            <a:endParaRPr lang="en-US" dirty="0"/>
          </a:p>
        </p:txBody>
      </p:sp>
      <p:sp>
        <p:nvSpPr>
          <p:cNvPr id="3" name="Content Placeholder 2"/>
          <p:cNvSpPr>
            <a:spLocks noGrp="1"/>
          </p:cNvSpPr>
          <p:nvPr>
            <p:ph idx="1"/>
          </p:nvPr>
        </p:nvSpPr>
        <p:spPr>
          <a:xfrm>
            <a:off x="1295402" y="2426304"/>
            <a:ext cx="9601196" cy="3318936"/>
          </a:xfrm>
        </p:spPr>
        <p:txBody>
          <a:bodyPr>
            <a:normAutofit fontScale="77500" lnSpcReduction="20000"/>
          </a:bodyPr>
          <a:lstStyle/>
          <a:p>
            <a:r>
              <a:rPr lang="en-US" dirty="0" smtClean="0"/>
              <a:t>I have come to understand the culture of the U.S. education system as one that is constantly changing.  </a:t>
            </a:r>
          </a:p>
          <a:p>
            <a:r>
              <a:rPr lang="en-US" dirty="0" smtClean="0"/>
              <a:t>Depending on which president is in power, the education system changes to meet their perceptions and what they deem is important for the education community.   </a:t>
            </a:r>
            <a:endParaRPr lang="en-US" dirty="0"/>
          </a:p>
          <a:p>
            <a:pPr lvl="1"/>
            <a:r>
              <a:rPr lang="en-US" dirty="0" smtClean="0"/>
              <a:t>According to Marshall and </a:t>
            </a:r>
            <a:r>
              <a:rPr lang="en-US" dirty="0" err="1" smtClean="0"/>
              <a:t>Gerstl</a:t>
            </a:r>
            <a:r>
              <a:rPr lang="en-US" dirty="0" smtClean="0"/>
              <a:t>-Pepin (2005) politics and policy are inseparable (p. 3).  When ever policy is being discussed there is some form of a political agenda.  </a:t>
            </a:r>
          </a:p>
          <a:p>
            <a:pPr lvl="1"/>
            <a:r>
              <a:rPr lang="en-US" dirty="0" smtClean="0"/>
              <a:t>Unfortunately, political agendas can make their way to the local level in the form of the school board.  Marshall and </a:t>
            </a:r>
            <a:r>
              <a:rPr lang="en-US" dirty="0" err="1" smtClean="0"/>
              <a:t>Gerstl</a:t>
            </a:r>
            <a:r>
              <a:rPr lang="en-US" dirty="0" smtClean="0"/>
              <a:t>-Pepin (2005) state that running for school board is sometimes a stepping-stone to wider, more partisan political aspirations (p. 129).</a:t>
            </a:r>
          </a:p>
          <a:p>
            <a:r>
              <a:rPr lang="en-US" dirty="0" smtClean="0"/>
              <a:t>Once the school districts start to implement the specific changes, the government changes what they feel is necessary.</a:t>
            </a:r>
          </a:p>
          <a:p>
            <a:r>
              <a:rPr lang="en-US" dirty="0" smtClean="0"/>
              <a:t>There has been a 30 year battle against the education system.  “Neoliberals want to replace equality as manifested in an agenda of social justice, with inequality as an agenda of enshrining privilege in the mantle of efficiency ”(English, 2013) (p. 2).</a:t>
            </a:r>
          </a:p>
          <a:p>
            <a:endParaRPr lang="en-US" dirty="0"/>
          </a:p>
        </p:txBody>
      </p:sp>
    </p:spTree>
    <p:extLst>
      <p:ext uri="{BB962C8B-B14F-4D97-AF65-F5344CB8AC3E}">
        <p14:creationId xmlns:p14="http://schemas.microsoft.com/office/powerpoint/2010/main" val="1286264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Discussing School Climate with my supervisor</a:t>
            </a:r>
            <a:endParaRPr lang="en-US" dirty="0"/>
          </a:p>
        </p:txBody>
      </p:sp>
      <p:sp>
        <p:nvSpPr>
          <p:cNvPr id="3" name="Content Placeholder 2"/>
          <p:cNvSpPr>
            <a:spLocks noGrp="1"/>
          </p:cNvSpPr>
          <p:nvPr>
            <p:ph idx="1"/>
          </p:nvPr>
        </p:nvSpPr>
        <p:spPr/>
        <p:txBody>
          <a:bodyPr>
            <a:normAutofit fontScale="70000" lnSpcReduction="20000"/>
          </a:bodyPr>
          <a:lstStyle/>
          <a:p>
            <a:r>
              <a:rPr lang="en-US" dirty="0"/>
              <a:t>How does the school community understand learning</a:t>
            </a:r>
            <a:r>
              <a:rPr lang="en-US" dirty="0" smtClean="0"/>
              <a:t>?</a:t>
            </a:r>
          </a:p>
          <a:p>
            <a:pPr lvl="1"/>
            <a:r>
              <a:rPr lang="en-US" dirty="0"/>
              <a:t>The learning expectations are shared with the staff.   The expectations are then explained and modeled by both administration and teachers to the students.  </a:t>
            </a:r>
            <a:endParaRPr lang="en-US" dirty="0" smtClean="0"/>
          </a:p>
          <a:p>
            <a:r>
              <a:rPr lang="en-US" dirty="0" smtClean="0"/>
              <a:t>How </a:t>
            </a:r>
            <a:r>
              <a:rPr lang="en-US" dirty="0"/>
              <a:t>are problems identified within the school community</a:t>
            </a:r>
            <a:r>
              <a:rPr lang="en-US" dirty="0" smtClean="0"/>
              <a:t>?</a:t>
            </a:r>
          </a:p>
          <a:p>
            <a:pPr lvl="1"/>
            <a:r>
              <a:rPr lang="en-US" dirty="0"/>
              <a:t>Problems are identified through stakeholders feedback, data analysis of testing scores, and  discipline, attendance</a:t>
            </a:r>
            <a:r>
              <a:rPr lang="en-US" dirty="0" smtClean="0"/>
              <a:t>.</a:t>
            </a:r>
            <a:endParaRPr lang="en-US" dirty="0"/>
          </a:p>
          <a:p>
            <a:r>
              <a:rPr lang="en-US" dirty="0"/>
              <a:t>What are the politics of policy implementation</a:t>
            </a:r>
            <a:r>
              <a:rPr lang="en-US" dirty="0" smtClean="0"/>
              <a:t>?</a:t>
            </a:r>
          </a:p>
          <a:p>
            <a:pPr lvl="1"/>
            <a:r>
              <a:rPr lang="en-US" dirty="0"/>
              <a:t>The politics of policy implementation as an administration is trying to meet the needs of all learners while staying within the contract of the teaching staff and in addition is all the talk about “common core” academics.  We need more staff to fully support our students</a:t>
            </a:r>
            <a:r>
              <a:rPr lang="en-US" dirty="0" smtClean="0"/>
              <a:t>.</a:t>
            </a:r>
            <a:endParaRPr lang="en-US" dirty="0"/>
          </a:p>
          <a:p>
            <a:r>
              <a:rPr lang="en-US" dirty="0"/>
              <a:t>What are the traditions associated with policy analysis</a:t>
            </a:r>
            <a:r>
              <a:rPr lang="en-US" dirty="0" smtClean="0"/>
              <a:t>?</a:t>
            </a:r>
          </a:p>
          <a:p>
            <a:pPr lvl="1"/>
            <a:r>
              <a:rPr lang="en-US" dirty="0"/>
              <a:t>At the middle school level, we don’t have a lot of traditions, however, as a district we use the Board of Education and NEOLLA.  NEOLLA is an organization looks at school law, and is when attorneys look at law and give recommendations to the district on how to write policy.  The Board of Education reads policy ahead of time and then at a board meeting will vote on the accept the policy</a:t>
            </a:r>
            <a:r>
              <a:rPr lang="en-US" dirty="0" smtClean="0"/>
              <a:t>.</a:t>
            </a:r>
            <a:r>
              <a:rPr lang="en-US" dirty="0"/>
              <a:t/>
            </a:r>
            <a:br>
              <a:rPr lang="en-US" dirty="0"/>
            </a:br>
            <a:endParaRPr lang="en-US" dirty="0"/>
          </a:p>
          <a:p>
            <a:endParaRPr lang="en-US" dirty="0"/>
          </a:p>
        </p:txBody>
      </p:sp>
    </p:spTree>
    <p:extLst>
      <p:ext uri="{BB962C8B-B14F-4D97-AF65-F5344CB8AC3E}">
        <p14:creationId xmlns:p14="http://schemas.microsoft.com/office/powerpoint/2010/main" val="544410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Discussing School Climate with my supervisor</a:t>
            </a:r>
          </a:p>
        </p:txBody>
      </p:sp>
      <p:sp>
        <p:nvSpPr>
          <p:cNvPr id="3" name="Content Placeholder 2"/>
          <p:cNvSpPr>
            <a:spLocks noGrp="1"/>
          </p:cNvSpPr>
          <p:nvPr>
            <p:ph idx="1"/>
          </p:nvPr>
        </p:nvSpPr>
        <p:spPr/>
        <p:txBody>
          <a:bodyPr>
            <a:normAutofit fontScale="77500" lnSpcReduction="20000"/>
          </a:bodyPr>
          <a:lstStyle/>
          <a:p>
            <a:r>
              <a:rPr lang="en-US" dirty="0"/>
              <a:t>What is missing from policy analysis traditions</a:t>
            </a:r>
            <a:r>
              <a:rPr lang="en-US" dirty="0" smtClean="0"/>
              <a:t>?</a:t>
            </a:r>
          </a:p>
          <a:p>
            <a:pPr lvl="1"/>
            <a:r>
              <a:rPr lang="en-US" dirty="0"/>
              <a:t>Policy doesn’t affect teaching on a day to day basis.  It is not related to the contract, however we have to follow the guidelines.  .</a:t>
            </a:r>
          </a:p>
          <a:p>
            <a:r>
              <a:rPr lang="en-US" dirty="0"/>
              <a:t>How do school community members understand </a:t>
            </a:r>
            <a:r>
              <a:rPr lang="en-US" dirty="0" err="1"/>
              <a:t>micropolitics</a:t>
            </a:r>
            <a:r>
              <a:rPr lang="en-US" dirty="0" smtClean="0"/>
              <a:t>?</a:t>
            </a:r>
          </a:p>
          <a:p>
            <a:pPr lvl="1"/>
            <a:r>
              <a:rPr lang="en-US" dirty="0"/>
              <a:t>There are politics within different groups in school, these groups are going to lobby for procedures they believe in.  Right now the focus is </a:t>
            </a:r>
            <a:r>
              <a:rPr lang="en-US" dirty="0" smtClean="0"/>
              <a:t>on testing.</a:t>
            </a:r>
            <a:endParaRPr lang="en-US" dirty="0"/>
          </a:p>
          <a:p>
            <a:r>
              <a:rPr lang="en-US" dirty="0"/>
              <a:t>To what extent does critical questioning exist</a:t>
            </a:r>
            <a:r>
              <a:rPr lang="en-US" dirty="0" smtClean="0"/>
              <a:t>?</a:t>
            </a:r>
          </a:p>
          <a:p>
            <a:pPr lvl="1"/>
            <a:r>
              <a:rPr lang="en-US" dirty="0"/>
              <a:t>There is a spectrum of critical questioning.  Some people within district are open to having a discussion about changing things and asking why.  On the other hand, some people are content on how things are run and don’t want to change anything because that is how it has always been done.  People are willing to have those conversations, but it is not encouraged</a:t>
            </a:r>
            <a:r>
              <a:rPr lang="en-US" dirty="0" smtClean="0"/>
              <a:t>.</a:t>
            </a:r>
            <a:r>
              <a:rPr lang="en-US" dirty="0"/>
              <a:t/>
            </a:r>
            <a:br>
              <a:rPr lang="en-US" dirty="0"/>
            </a:br>
            <a:endParaRPr lang="en-US" dirty="0"/>
          </a:p>
          <a:p>
            <a:r>
              <a:rPr lang="en-US" dirty="0"/>
              <a:t>What do you want to know about your school community</a:t>
            </a:r>
            <a:r>
              <a:rPr lang="en-US" dirty="0" smtClean="0"/>
              <a:t>?</a:t>
            </a:r>
          </a:p>
          <a:p>
            <a:pPr lvl="1"/>
            <a:r>
              <a:rPr lang="en-US" dirty="0"/>
              <a:t>How we can get more parent involvement/engagement/support?  We need and want  parents to support and understand the school and why we do the things we do.  There is a lot of disconnect between what happens and what kids say. </a:t>
            </a:r>
          </a:p>
          <a:p>
            <a:endParaRPr lang="en-US" dirty="0"/>
          </a:p>
        </p:txBody>
      </p:sp>
    </p:spTree>
    <p:extLst>
      <p:ext uri="{BB962C8B-B14F-4D97-AF65-F5344CB8AC3E}">
        <p14:creationId xmlns:p14="http://schemas.microsoft.com/office/powerpoint/2010/main" val="1961736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asked of school community members </a:t>
            </a:r>
            <a:endParaRPr lang="en-US" dirty="0"/>
          </a:p>
        </p:txBody>
      </p:sp>
      <p:sp>
        <p:nvSpPr>
          <p:cNvPr id="3" name="Content Placeholder 2"/>
          <p:cNvSpPr>
            <a:spLocks noGrp="1"/>
          </p:cNvSpPr>
          <p:nvPr>
            <p:ph idx="1"/>
          </p:nvPr>
        </p:nvSpPr>
        <p:spPr/>
        <p:txBody>
          <a:bodyPr>
            <a:normAutofit fontScale="62500" lnSpcReduction="20000"/>
          </a:bodyPr>
          <a:lstStyle/>
          <a:p>
            <a:r>
              <a:rPr lang="en-US" dirty="0"/>
              <a:t>What does it mean to speak truth to people about the reality of children’s lives</a:t>
            </a:r>
            <a:r>
              <a:rPr lang="en-US" dirty="0" smtClean="0"/>
              <a:t>?</a:t>
            </a:r>
          </a:p>
          <a:p>
            <a:pPr lvl="1" fontAlgn="base"/>
            <a:r>
              <a:rPr lang="en-US" dirty="0" smtClean="0"/>
              <a:t>People </a:t>
            </a:r>
            <a:r>
              <a:rPr lang="en-US" dirty="0"/>
              <a:t>don’t want to hear the truth. </a:t>
            </a:r>
            <a:r>
              <a:rPr lang="en-US" dirty="0" smtClean="0"/>
              <a:t>People </a:t>
            </a:r>
            <a:r>
              <a:rPr lang="en-US" dirty="0"/>
              <a:t>don’t want to hear about a child’s choice, they want to blame the adult in middle school.  The child has to grow up at some point and take responsibility.</a:t>
            </a:r>
          </a:p>
          <a:p>
            <a:pPr lvl="1" fontAlgn="base"/>
            <a:r>
              <a:rPr lang="en-US" dirty="0"/>
              <a:t>To not sugar coat what their reality is.  They don’t have food or shelter, the parents are not available some of the time.  Tell it as I see it, my truth.</a:t>
            </a:r>
          </a:p>
          <a:p>
            <a:pPr lvl="1" fontAlgn="base"/>
            <a:r>
              <a:rPr lang="en-US" dirty="0"/>
              <a:t>I am going to be honest about letting the public know that a lot of time students come to school unprepared due to their environment and home life.  Being honest about what I know of students home lives. </a:t>
            </a:r>
          </a:p>
          <a:p>
            <a:endParaRPr lang="en-US" dirty="0" smtClean="0"/>
          </a:p>
          <a:p>
            <a:r>
              <a:rPr lang="en-US" dirty="0" smtClean="0"/>
              <a:t>To </a:t>
            </a:r>
            <a:r>
              <a:rPr lang="en-US" dirty="0"/>
              <a:t>what extent do we as a school community equip people to resist oppression</a:t>
            </a:r>
            <a:r>
              <a:rPr lang="en-US" dirty="0" smtClean="0"/>
              <a:t>?</a:t>
            </a:r>
            <a:endParaRPr lang="en-US" dirty="0"/>
          </a:p>
          <a:p>
            <a:pPr lvl="1" fontAlgn="base"/>
            <a:r>
              <a:rPr lang="en-US" dirty="0"/>
              <a:t>We are educating students who might not come from a healthy home and we teach them how to be successful in the school community which should transfer to work and their adult lives.</a:t>
            </a:r>
          </a:p>
          <a:p>
            <a:pPr lvl="1" fontAlgn="base"/>
            <a:r>
              <a:rPr lang="en-US" dirty="0"/>
              <a:t>We do not, we give them the basic tools they need to think and hope they will make the decisions we would want them to make. By modeling? </a:t>
            </a:r>
          </a:p>
          <a:p>
            <a:pPr lvl="1" fontAlgn="base"/>
            <a:r>
              <a:rPr lang="en-US" dirty="0"/>
              <a:t>In general the school system is not intentionally built to oppression alive  The school system is build for middle class white people to succeed.  So if you don’t fall into that mold you tend to struggle and aren’t generally given the resources to succeed in the education sector.  In Ravenna we have teachers who are conscious about that, we have a lot of resources tutoring, </a:t>
            </a:r>
            <a:r>
              <a:rPr lang="en-US" dirty="0" smtClean="0"/>
              <a:t>ALEKS, </a:t>
            </a:r>
            <a:r>
              <a:rPr lang="en-US" dirty="0"/>
              <a:t>21st century program  In terms of students having a voice, is not shown in the middle school.  I think at the end of the day, standardized tests are written for people who speak “American English” and not any other form.</a:t>
            </a:r>
          </a:p>
          <a:p>
            <a:endParaRPr lang="en-US" dirty="0"/>
          </a:p>
          <a:p>
            <a:endParaRPr lang="en-US" dirty="0" smtClean="0"/>
          </a:p>
        </p:txBody>
      </p:sp>
    </p:spTree>
    <p:extLst>
      <p:ext uri="{BB962C8B-B14F-4D97-AF65-F5344CB8AC3E}">
        <p14:creationId xmlns:p14="http://schemas.microsoft.com/office/powerpoint/2010/main" val="2005442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 asked of school community members </a:t>
            </a:r>
          </a:p>
        </p:txBody>
      </p:sp>
      <p:sp>
        <p:nvSpPr>
          <p:cNvPr id="3" name="Content Placeholder 2"/>
          <p:cNvSpPr>
            <a:spLocks noGrp="1"/>
          </p:cNvSpPr>
          <p:nvPr>
            <p:ph idx="1"/>
          </p:nvPr>
        </p:nvSpPr>
        <p:spPr>
          <a:xfrm>
            <a:off x="1295401" y="2556931"/>
            <a:ext cx="9601196" cy="3582611"/>
          </a:xfrm>
        </p:spPr>
        <p:txBody>
          <a:bodyPr>
            <a:normAutofit fontScale="32500" lnSpcReduction="20000"/>
          </a:bodyPr>
          <a:lstStyle/>
          <a:p>
            <a:r>
              <a:rPr lang="en-US" sz="4000" dirty="0"/>
              <a:t>To what extent do we as a school community encourage people to action</a:t>
            </a:r>
            <a:r>
              <a:rPr lang="en-US" sz="4000" dirty="0" smtClean="0"/>
              <a:t>?</a:t>
            </a:r>
            <a:endParaRPr lang="en-US" sz="4000" dirty="0"/>
          </a:p>
          <a:p>
            <a:pPr lvl="1" fontAlgn="base"/>
            <a:r>
              <a:rPr lang="en-US" sz="3400" dirty="0"/>
              <a:t>If it is state or board office initiative, they will include it in our contract.  But if it is a teacher or student concern it takes a lot of voices and time before changes happen.</a:t>
            </a:r>
          </a:p>
          <a:p>
            <a:pPr lvl="1" fontAlgn="base"/>
            <a:r>
              <a:rPr lang="en-US" sz="3400" dirty="0"/>
              <a:t>Very little, we try to model and teach students the best way to proceed.  We are so centered on educating the standards that we don’t look past that anymore.   </a:t>
            </a:r>
          </a:p>
          <a:p>
            <a:pPr lvl="1" fontAlgn="base"/>
            <a:r>
              <a:rPr lang="en-US" sz="3400" dirty="0"/>
              <a:t>At the middle school, we don’t actively take action, we have a student council.  It is used more as a volunteer resource but not to be a representative for their peers.  This might change at the high school level slightly, but we generally don’t ask what we need to change but what the student needs to change.</a:t>
            </a:r>
          </a:p>
          <a:p>
            <a:endParaRPr lang="en-US" sz="3400" dirty="0"/>
          </a:p>
          <a:p>
            <a:r>
              <a:rPr lang="en-US" sz="4000" dirty="0"/>
              <a:t>To what extent do committees represent the perspectives of those who are less powerful</a:t>
            </a:r>
            <a:r>
              <a:rPr lang="en-US" sz="4000" dirty="0" smtClean="0"/>
              <a:t>?</a:t>
            </a:r>
            <a:endParaRPr lang="en-US" sz="4000" dirty="0"/>
          </a:p>
          <a:p>
            <a:pPr lvl="1" fontAlgn="base"/>
            <a:r>
              <a:rPr lang="en-US" sz="3400" dirty="0"/>
              <a:t>The minorities at BMS are the biggest voice because we teach to the lower kids to try to catch them up.  We teach to trying to close the achievement gap.  We aren’t making things enriching for the upper class.  They are the only voice heard.  We have a tutor and after school program for the lower students.  They get all the services. </a:t>
            </a:r>
          </a:p>
          <a:p>
            <a:pPr lvl="1" fontAlgn="base"/>
            <a:r>
              <a:rPr lang="en-US" sz="3400" dirty="0"/>
              <a:t>In our community in Ravenna, they try to represent and improve the lives of those who are less powerful.  The community committees try to serve those under them because Ravenna is hugely democratic and focus on that whereas republicans not as focused.   In our school, PBIS makes it school wide friendly, BLT doesn’t take into consideration because they are being told what to do.  </a:t>
            </a:r>
          </a:p>
          <a:p>
            <a:pPr lvl="1" fontAlgn="base"/>
            <a:r>
              <a:rPr lang="en-US" sz="3400" dirty="0"/>
              <a:t>At Board level, they need to have resources and money to run which makes them more powerful so it is questionable that they represent the less powerful.  The students are less powerful, although teachers do the best in representing the needs of their students, I don’t think it would be as authentic compared to actually giving them the power.  I don’t believe we have sub committees for things that have less powerful people on them.</a:t>
            </a:r>
          </a:p>
          <a:p>
            <a:endParaRPr lang="en-US" dirty="0" smtClean="0"/>
          </a:p>
          <a:p>
            <a:endParaRPr lang="en-US" dirty="0"/>
          </a:p>
          <a:p>
            <a:endParaRPr lang="en-US" dirty="0"/>
          </a:p>
        </p:txBody>
      </p:sp>
    </p:spTree>
    <p:extLst>
      <p:ext uri="{BB962C8B-B14F-4D97-AF65-F5344CB8AC3E}">
        <p14:creationId xmlns:p14="http://schemas.microsoft.com/office/powerpoint/2010/main" val="1221032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 asked of school community members </a:t>
            </a:r>
          </a:p>
        </p:txBody>
      </p:sp>
      <p:sp>
        <p:nvSpPr>
          <p:cNvPr id="3" name="Content Placeholder 2"/>
          <p:cNvSpPr>
            <a:spLocks noGrp="1"/>
          </p:cNvSpPr>
          <p:nvPr>
            <p:ph idx="1"/>
          </p:nvPr>
        </p:nvSpPr>
        <p:spPr/>
        <p:txBody>
          <a:bodyPr>
            <a:normAutofit lnSpcReduction="10000"/>
          </a:bodyPr>
          <a:lstStyle/>
          <a:p>
            <a:pPr fontAlgn="base"/>
            <a:r>
              <a:rPr lang="en-US" dirty="0"/>
              <a:t>To what extent do we as a school community build the capacity for all school community members to take action?</a:t>
            </a:r>
          </a:p>
          <a:p>
            <a:pPr lvl="1" fontAlgn="base"/>
            <a:r>
              <a:rPr lang="en-US" dirty="0"/>
              <a:t>We do not do very much for community involvement, when we do there isn't a high turn out.  We don’t offer a lot of opportunities besides 8th grade graduation and performance (choir).  In the past, parents who volunteered were not the greatest role model and were not able to pass the background check needed to volunteer. </a:t>
            </a:r>
          </a:p>
          <a:p>
            <a:pPr lvl="1" fontAlgn="base"/>
            <a:r>
              <a:rPr lang="en-US" dirty="0"/>
              <a:t>It is the opposite, we are encouraged to be good soldiers, stay in our rooms, not cause waves.</a:t>
            </a:r>
          </a:p>
          <a:p>
            <a:pPr lvl="1" fontAlgn="base"/>
            <a:r>
              <a:rPr lang="en-US" dirty="0"/>
              <a:t>I think everybody is always welcomed to BOE meetings, so you can voice/implement things and change.  I don’t believe it is widely used.  In schools, I don’t think this is happening at a student level.  There are not a lot of opportunities for 100% involvement for creating and implementing change.</a:t>
            </a:r>
          </a:p>
          <a:p>
            <a:endParaRPr lang="en-US" dirty="0"/>
          </a:p>
        </p:txBody>
      </p:sp>
    </p:spTree>
    <p:extLst>
      <p:ext uri="{BB962C8B-B14F-4D97-AF65-F5344CB8AC3E}">
        <p14:creationId xmlns:p14="http://schemas.microsoft.com/office/powerpoint/2010/main" val="298663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learned…</a:t>
            </a:r>
            <a:endParaRPr lang="en-US" dirty="0"/>
          </a:p>
        </p:txBody>
      </p:sp>
      <p:sp>
        <p:nvSpPr>
          <p:cNvPr id="3" name="Content Placeholder 2"/>
          <p:cNvSpPr>
            <a:spLocks noGrp="1"/>
          </p:cNvSpPr>
          <p:nvPr>
            <p:ph idx="1"/>
          </p:nvPr>
        </p:nvSpPr>
        <p:spPr/>
        <p:txBody>
          <a:bodyPr>
            <a:normAutofit/>
          </a:bodyPr>
          <a:lstStyle/>
          <a:p>
            <a:r>
              <a:rPr lang="en-US" dirty="0" smtClean="0"/>
              <a:t>From speaking with school community members I have learned that sometimes the community may not want to hear the truth about how teachers are quick to be blamed, however, the child as a whole is not necessarily looked at.  The child is not asked what the reasons are that makes them not want to attend school.  Discussion is not held to ask the tough ”why” questions.  Nor, are answers given on how we can help them so the child wants to attend school.</a:t>
            </a:r>
          </a:p>
          <a:p>
            <a:r>
              <a:rPr lang="en-US" dirty="0" smtClean="0"/>
              <a:t>The education system was built for the white middle class and it has yet to be modified to fit the needs of students today.  Students today live in a different world and their educational system needs to reflect that and since changes have not been made, we are doing a disservice to all students.</a:t>
            </a:r>
            <a:endParaRPr lang="en-US" dirty="0"/>
          </a:p>
        </p:txBody>
      </p:sp>
    </p:spTree>
    <p:extLst>
      <p:ext uri="{BB962C8B-B14F-4D97-AF65-F5344CB8AC3E}">
        <p14:creationId xmlns:p14="http://schemas.microsoft.com/office/powerpoint/2010/main" val="316887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learned…</a:t>
            </a:r>
            <a:endParaRPr lang="en-US" dirty="0"/>
          </a:p>
        </p:txBody>
      </p:sp>
      <p:sp>
        <p:nvSpPr>
          <p:cNvPr id="3" name="Content Placeholder 2"/>
          <p:cNvSpPr>
            <a:spLocks noGrp="1"/>
          </p:cNvSpPr>
          <p:nvPr>
            <p:ph idx="1"/>
          </p:nvPr>
        </p:nvSpPr>
        <p:spPr/>
        <p:txBody>
          <a:bodyPr>
            <a:normAutofit/>
          </a:bodyPr>
          <a:lstStyle/>
          <a:p>
            <a:r>
              <a:rPr lang="en-US" dirty="0" smtClean="0"/>
              <a:t>Unfortunately, our school does not equip our students or community with the tools to take action and resist oppression.  Students tend to not see value in education and therefore do not see the necessity to attend school.  </a:t>
            </a:r>
          </a:p>
          <a:p>
            <a:r>
              <a:rPr lang="en-US" dirty="0" smtClean="0"/>
              <a:t>We as a whole, do not currently interact with community members.  We have one group (Builder’s Club) that are making themselves present out in the community and representing the middle school in a positive light.  We do not offer a lot of opportunities for community members to come to the school and interact</a:t>
            </a:r>
            <a:r>
              <a:rPr lang="en-US" dirty="0"/>
              <a:t>. .  Some students who do not attend school want to work.  Mentorship programs need to be developed to start building the rapport with the community and allow the students to make the connection between school and work</a:t>
            </a:r>
            <a:r>
              <a:rPr lang="en-US" dirty="0" smtClean="0"/>
              <a:t>.</a:t>
            </a:r>
          </a:p>
          <a:p>
            <a:endParaRPr lang="en-US" dirty="0"/>
          </a:p>
        </p:txBody>
      </p:sp>
    </p:spTree>
    <p:extLst>
      <p:ext uri="{BB962C8B-B14F-4D97-AF65-F5344CB8AC3E}">
        <p14:creationId xmlns:p14="http://schemas.microsoft.com/office/powerpoint/2010/main" val="391121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Reflection on discussing questions with my supervisor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While speaking with my supervisor and reviewing questions that would be important to ask, we had open discussions about culture in our school.  </a:t>
            </a:r>
          </a:p>
          <a:p>
            <a:r>
              <a:rPr lang="en-US" dirty="0" smtClean="0"/>
              <a:t>We pinpointed what we as a school community need to be successful and discussed ways for staff to understand the culture of our students.  We, as a staff, know what our students need, however, we are not sure how to move in the direction we need to go.  What kind of professional development is needed?  What specifics should we focus us?  What are alternative ways of motivating students?</a:t>
            </a:r>
          </a:p>
          <a:p>
            <a:r>
              <a:rPr lang="en-US" dirty="0" smtClean="0"/>
              <a:t>This discussion was beneficial for me because it allowed me to talk with my supervisor about issues and concerns I normally would not ask about.  Personally, I try to stay out of the front office and only ask questions that are necessary to be a successful teacher.  This was a nice way of opening the lines of communication and discuss the direction the school should go, as well as communicate future plans for myself.</a:t>
            </a:r>
            <a:endParaRPr lang="en-US" dirty="0"/>
          </a:p>
        </p:txBody>
      </p:sp>
    </p:spTree>
    <p:extLst>
      <p:ext uri="{BB962C8B-B14F-4D97-AF65-F5344CB8AC3E}">
        <p14:creationId xmlns:p14="http://schemas.microsoft.com/office/powerpoint/2010/main" val="155368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Assessment</a:t>
            </a:r>
            <a:endParaRPr lang="en-US" dirty="0"/>
          </a:p>
        </p:txBody>
      </p:sp>
    </p:spTree>
    <p:extLst>
      <p:ext uri="{BB962C8B-B14F-4D97-AF65-F5344CB8AC3E}">
        <p14:creationId xmlns:p14="http://schemas.microsoft.com/office/powerpoint/2010/main" val="672249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I learn from this discussion about my school community?</a:t>
            </a:r>
            <a:endParaRPr lang="en-US" dirty="0"/>
          </a:p>
        </p:txBody>
      </p:sp>
      <p:sp>
        <p:nvSpPr>
          <p:cNvPr id="3" name="Content Placeholder 2"/>
          <p:cNvSpPr>
            <a:spLocks noGrp="1"/>
          </p:cNvSpPr>
          <p:nvPr>
            <p:ph idx="1"/>
          </p:nvPr>
        </p:nvSpPr>
        <p:spPr/>
        <p:txBody>
          <a:bodyPr/>
          <a:lstStyle/>
          <a:p>
            <a:r>
              <a:rPr lang="en-US" dirty="0" smtClean="0"/>
              <a:t>I learned that regardless if you have an administrative, teacher, or parent roll, everyone wants what's best for our children.  We agreed on the direction the school needs to go, but none of us have the exact solution.  </a:t>
            </a:r>
          </a:p>
          <a:p>
            <a:r>
              <a:rPr lang="en-US" dirty="0" smtClean="0"/>
              <a:t>The school community would like to see more engagement and interaction from parents.  It is easy to complain but difficult to work as a team.  </a:t>
            </a:r>
          </a:p>
          <a:p>
            <a:r>
              <a:rPr lang="en-US" dirty="0" smtClean="0"/>
              <a:t>Unfortunately, some parents did not have the best experience while in school and therefore it trickles down to their child.  Instead of persevering, the culture has become stagnant and education is not important. </a:t>
            </a:r>
            <a:endParaRPr lang="en-US" dirty="0"/>
          </a:p>
        </p:txBody>
      </p:sp>
    </p:spTree>
    <p:extLst>
      <p:ext uri="{BB962C8B-B14F-4D97-AF65-F5344CB8AC3E}">
        <p14:creationId xmlns:p14="http://schemas.microsoft.com/office/powerpoint/2010/main" val="2063157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863379"/>
            <a:ext cx="9601196" cy="1303867"/>
          </a:xfrm>
        </p:spPr>
        <p:txBody>
          <a:bodyPr>
            <a:noAutofit/>
          </a:bodyPr>
          <a:lstStyle/>
          <a:p>
            <a:r>
              <a:rPr lang="en-US" sz="3000" dirty="0" smtClean="0"/>
              <a:t>To what extent do questions deepen understanding regarding social justice equity work in schools?  </a:t>
            </a:r>
            <a:endParaRPr lang="en-US" sz="3000" dirty="0"/>
          </a:p>
        </p:txBody>
      </p:sp>
      <p:sp>
        <p:nvSpPr>
          <p:cNvPr id="3" name="Content Placeholder 2"/>
          <p:cNvSpPr>
            <a:spLocks noGrp="1"/>
          </p:cNvSpPr>
          <p:nvPr>
            <p:ph idx="1"/>
          </p:nvPr>
        </p:nvSpPr>
        <p:spPr/>
        <p:txBody>
          <a:bodyPr/>
          <a:lstStyle/>
          <a:p>
            <a:r>
              <a:rPr lang="en-US" dirty="0" smtClean="0"/>
              <a:t>Questions deepen the understanding of social justice because it allows people to think critically about issues they may not ever think about.  </a:t>
            </a:r>
          </a:p>
          <a:p>
            <a:r>
              <a:rPr lang="en-US" dirty="0" smtClean="0"/>
              <a:t>They can provide an open and honest dialogue.</a:t>
            </a:r>
          </a:p>
          <a:p>
            <a:r>
              <a:rPr lang="en-US" dirty="0" smtClean="0"/>
              <a:t>They allow truth to be seen in the data and point out the discrepancies between what is thought and what is reality.</a:t>
            </a:r>
          </a:p>
          <a:p>
            <a:r>
              <a:rPr lang="en-US" dirty="0" smtClean="0"/>
              <a:t>Questions provide the framework of social justice equity work in schools by bringing to light the areas that are not equal.</a:t>
            </a:r>
            <a:endParaRPr lang="en-US" dirty="0"/>
          </a:p>
        </p:txBody>
      </p:sp>
    </p:spTree>
    <p:extLst>
      <p:ext uri="{BB962C8B-B14F-4D97-AF65-F5344CB8AC3E}">
        <p14:creationId xmlns:p14="http://schemas.microsoft.com/office/powerpoint/2010/main" val="1016066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 learned about my supervisor’s understanding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learned my supervisor is equally as frustrated as the staff is when understanding politics and culture.</a:t>
            </a:r>
          </a:p>
          <a:p>
            <a:r>
              <a:rPr lang="en-US" dirty="0" smtClean="0"/>
              <a:t>A lot of what happens in the district is out of our supervisor’s hands (policy) and there is only so much they are able to do.</a:t>
            </a:r>
            <a:endParaRPr lang="en-US" dirty="0"/>
          </a:p>
          <a:p>
            <a:r>
              <a:rPr lang="en-US" dirty="0" smtClean="0"/>
              <a:t>The direction the schools needs to go, in terms of culture, our supervisor agrees. We as a school community are all on the same page.  For some reason, our communication and issues stop at the building and tend to not make it to central office.</a:t>
            </a:r>
          </a:p>
          <a:p>
            <a:r>
              <a:rPr lang="en-US" dirty="0" smtClean="0"/>
              <a:t>Speaking with my supervisor deepened my understanding of what an administrator is able to control.  When it comes to politics/policy, it is handled at the central office level and little to no input is asked from stakeholders.  I feel for the community to be one, we need to have open communication and all ideas be taken into consideration and not settle for the “this is how it has always been done”.  </a:t>
            </a:r>
          </a:p>
        </p:txBody>
      </p:sp>
    </p:spTree>
    <p:extLst>
      <p:ext uri="{BB962C8B-B14F-4D97-AF65-F5344CB8AC3E}">
        <p14:creationId xmlns:p14="http://schemas.microsoft.com/office/powerpoint/2010/main" val="257293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Tree>
    <p:extLst>
      <p:ext uri="{BB962C8B-B14F-4D97-AF65-F5344CB8AC3E}">
        <p14:creationId xmlns:p14="http://schemas.microsoft.com/office/powerpoint/2010/main" val="1769772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Questions</a:t>
            </a:r>
            <a:endParaRPr lang="en-US" dirty="0"/>
          </a:p>
        </p:txBody>
      </p:sp>
      <p:sp>
        <p:nvSpPr>
          <p:cNvPr id="3" name="Content Placeholder 2"/>
          <p:cNvSpPr>
            <a:spLocks noGrp="1"/>
          </p:cNvSpPr>
          <p:nvPr>
            <p:ph idx="1"/>
          </p:nvPr>
        </p:nvSpPr>
        <p:spPr/>
        <p:txBody>
          <a:bodyPr>
            <a:normAutofit/>
          </a:bodyPr>
          <a:lstStyle/>
          <a:p>
            <a:r>
              <a:rPr lang="en-US" dirty="0" smtClean="0"/>
              <a:t>I will examine the opinions of others in the community, not just parents.  I would like to see what “outside the box” ideas they have to offer to improve the attendance of our schools.  </a:t>
            </a:r>
          </a:p>
          <a:p>
            <a:r>
              <a:rPr lang="en-US" dirty="0" smtClean="0"/>
              <a:t>I will have one-on-one conversations with all stakeholders where the conversation flows and it is not just question after question.  I feel in order to get the truth, you build a rapport and build trust.  Once the stakeholders feel that their opinions and ideas matter, school will be looked at as an inviting place and students will want to come and attend. It takes an entire village to raise a child.</a:t>
            </a:r>
            <a:endParaRPr lang="en-US" dirty="0"/>
          </a:p>
        </p:txBody>
      </p:sp>
    </p:spTree>
    <p:extLst>
      <p:ext uri="{BB962C8B-B14F-4D97-AF65-F5344CB8AC3E}">
        <p14:creationId xmlns:p14="http://schemas.microsoft.com/office/powerpoint/2010/main" val="661169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you learning about the significance of school culture and climate?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have learned that school culture and climate play a huge part in the every day to day operations of the school.</a:t>
            </a:r>
          </a:p>
          <a:p>
            <a:r>
              <a:rPr lang="en-US" dirty="0" smtClean="0"/>
              <a:t>The way the stakeholders feel about the culture of the school determines the vibe of the school community.  There is a feeling when you walk into a school that accepts the culture of the community.  It is positive, upbeat, and everyone is working towards the common good.</a:t>
            </a:r>
          </a:p>
          <a:p>
            <a:r>
              <a:rPr lang="en-US" dirty="0" smtClean="0"/>
              <a:t>I am learning that every school needs a person or people (administration, staff, and/or parents) to help change the culture and climate for the better.  I understand that myself alone can not change everything, but I can open the communication lines and I can start to have my voice be heard.  It can start with my student’s parents and my administration, and spread to other staff members and eventually to central office.  If I can help change the minds about the school culture to my parents, then I can say I am making a difference.</a:t>
            </a:r>
            <a:endParaRPr lang="en-US" dirty="0"/>
          </a:p>
        </p:txBody>
      </p:sp>
    </p:spTree>
    <p:extLst>
      <p:ext uri="{BB962C8B-B14F-4D97-AF65-F5344CB8AC3E}">
        <p14:creationId xmlns:p14="http://schemas.microsoft.com/office/powerpoint/2010/main" val="326461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To what extent do these understandings and practices influence the extent of promoting social justice and equity work in schools?</a:t>
            </a:r>
            <a:endParaRPr lang="en-US" sz="3500" dirty="0"/>
          </a:p>
        </p:txBody>
      </p:sp>
      <p:sp>
        <p:nvSpPr>
          <p:cNvPr id="3" name="Content Placeholder 2"/>
          <p:cNvSpPr>
            <a:spLocks noGrp="1"/>
          </p:cNvSpPr>
          <p:nvPr>
            <p:ph idx="1"/>
          </p:nvPr>
        </p:nvSpPr>
        <p:spPr/>
        <p:txBody>
          <a:bodyPr>
            <a:normAutofit/>
          </a:bodyPr>
          <a:lstStyle/>
          <a:p>
            <a:r>
              <a:rPr lang="en-US" dirty="0" smtClean="0"/>
              <a:t>Understanding the culture and reform needed in your building is a stepping stone to promoting social justice.  By being vocal in the community, it can spotlight the positives that are going on in your school community.  This is also a great way to start change how education is valued and run in our country.  </a:t>
            </a:r>
          </a:p>
          <a:p>
            <a:r>
              <a:rPr lang="en-US" dirty="0"/>
              <a:t>U</a:t>
            </a:r>
            <a:r>
              <a:rPr lang="en-US" dirty="0" smtClean="0"/>
              <a:t>nderstanding the making of social justice and equity in schools can influence policy and reform.  If stakeholders are aware of social justice issues, then policy can be adapted and changed to reflect the equity issues that are present in schools.</a:t>
            </a:r>
          </a:p>
          <a:p>
            <a:endParaRPr lang="en-US" dirty="0"/>
          </a:p>
        </p:txBody>
      </p:sp>
    </p:spTree>
    <p:extLst>
      <p:ext uri="{BB962C8B-B14F-4D97-AF65-F5344CB8AC3E}">
        <p14:creationId xmlns:p14="http://schemas.microsoft.com/office/powerpoint/2010/main" val="11930482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Research Based </a:t>
            </a:r>
            <a:r>
              <a:rPr lang="en-US" dirty="0" smtClean="0"/>
              <a:t>Solution Challenge </a:t>
            </a:r>
            <a:r>
              <a:rPr lang="en-US" dirty="0"/>
              <a:t>	</a:t>
            </a:r>
          </a:p>
        </p:txBody>
      </p:sp>
      <p:sp>
        <p:nvSpPr>
          <p:cNvPr id="3" name="Content Placeholder 2"/>
          <p:cNvSpPr>
            <a:spLocks noGrp="1"/>
          </p:cNvSpPr>
          <p:nvPr>
            <p:ph idx="1"/>
          </p:nvPr>
        </p:nvSpPr>
        <p:spPr/>
        <p:txBody>
          <a:bodyPr/>
          <a:lstStyle/>
          <a:p>
            <a:pPr lvl="1"/>
            <a:r>
              <a:rPr lang="en-US" dirty="0"/>
              <a:t>The school community lacks in parent involvement and communication.  The school needs to improve parent/teacher relationships.  We can achieve this by us teachers, starting the conversation </a:t>
            </a:r>
            <a:r>
              <a:rPr lang="en-US" dirty="0" smtClean="0"/>
              <a:t>and taking </a:t>
            </a:r>
            <a:r>
              <a:rPr lang="en-US" dirty="0"/>
              <a:t>the </a:t>
            </a:r>
            <a:r>
              <a:rPr lang="en-US" dirty="0" smtClean="0"/>
              <a:t>lead and </a:t>
            </a:r>
            <a:r>
              <a:rPr lang="en-US" dirty="0"/>
              <a:t>start visiting the homes where our children live.  By building trust, parents will see communication between school and home is not always a negative experience</a:t>
            </a:r>
            <a:r>
              <a:rPr lang="en-US" dirty="0" smtClean="0"/>
              <a:t>.  This will benefit everyone involved by showing the parents and children we are on the same page and want them to achieve their academic goals.</a:t>
            </a:r>
            <a:endParaRPr lang="en-US" dirty="0"/>
          </a:p>
          <a:p>
            <a:pPr lvl="2"/>
            <a:r>
              <a:rPr lang="en-US" dirty="0"/>
              <a:t>According to Farmer (2015), “Sometimes parents aren’t there, man.  Sometimes we </a:t>
            </a:r>
            <a:r>
              <a:rPr lang="en-US" dirty="0" err="1"/>
              <a:t>gotta</a:t>
            </a:r>
            <a:r>
              <a:rPr lang="en-US" dirty="0"/>
              <a:t> work.  Sometimes we’re gone a lot of the time.  It’s good to see [teachers] come out to the neighborhood like that.  I know she’s in good hands.”</a:t>
            </a:r>
          </a:p>
          <a:p>
            <a:endParaRPr lang="en-US" dirty="0"/>
          </a:p>
        </p:txBody>
      </p:sp>
    </p:spTree>
    <p:extLst>
      <p:ext uri="{BB962C8B-B14F-4D97-AF65-F5344CB8AC3E}">
        <p14:creationId xmlns:p14="http://schemas.microsoft.com/office/powerpoint/2010/main" val="1527071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Based Solution Challenge </a:t>
            </a:r>
            <a:endParaRPr lang="en-US" dirty="0"/>
          </a:p>
        </p:txBody>
      </p:sp>
      <p:sp>
        <p:nvSpPr>
          <p:cNvPr id="3" name="Content Placeholder 2"/>
          <p:cNvSpPr>
            <a:spLocks noGrp="1"/>
          </p:cNvSpPr>
          <p:nvPr>
            <p:ph idx="1"/>
          </p:nvPr>
        </p:nvSpPr>
        <p:spPr/>
        <p:txBody>
          <a:bodyPr>
            <a:normAutofit/>
          </a:bodyPr>
          <a:lstStyle/>
          <a:p>
            <a:r>
              <a:rPr lang="en-US" dirty="0"/>
              <a:t>Have students fill out a survey depicting </a:t>
            </a:r>
            <a:r>
              <a:rPr lang="en-US" dirty="0" smtClean="0"/>
              <a:t>how they feel about attend school.  This will include information regarding their sleep habits and school transportation.  This </a:t>
            </a:r>
            <a:r>
              <a:rPr lang="en-US" dirty="0"/>
              <a:t>will open up communication between teacher and </a:t>
            </a:r>
            <a:r>
              <a:rPr lang="en-US" dirty="0" smtClean="0"/>
              <a:t>students and help guide the teachers in the direction needed to make changes in the building.</a:t>
            </a:r>
            <a:endParaRPr lang="en-US" dirty="0"/>
          </a:p>
          <a:p>
            <a:pPr marL="0" indent="0">
              <a:buNone/>
            </a:pPr>
            <a:endParaRPr lang="en-US" dirty="0"/>
          </a:p>
          <a:p>
            <a:pPr lvl="1"/>
            <a:r>
              <a:rPr lang="en-US" dirty="0" err="1"/>
              <a:t>Freire</a:t>
            </a:r>
            <a:r>
              <a:rPr lang="en-US" dirty="0"/>
              <a:t> (1970)  states “Through dialogue, the teacher-of-the-students and the students-of-the-teacher cease to exist and anew term emerges; teacher-student with students-teachers.  The teacher is no longer merely the-one-who-teachers, but one who is himself taught in dialogue with the students, who in turn while being taught also teach” (p. 80).</a:t>
            </a:r>
          </a:p>
          <a:p>
            <a:endParaRPr lang="en-US" dirty="0"/>
          </a:p>
        </p:txBody>
      </p:sp>
    </p:spTree>
    <p:extLst>
      <p:ext uri="{BB962C8B-B14F-4D97-AF65-F5344CB8AC3E}">
        <p14:creationId xmlns:p14="http://schemas.microsoft.com/office/powerpoint/2010/main" val="392435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Based Solution Challenge	</a:t>
            </a:r>
            <a:endParaRPr lang="en-US" dirty="0"/>
          </a:p>
        </p:txBody>
      </p:sp>
      <p:sp>
        <p:nvSpPr>
          <p:cNvPr id="3" name="Content Placeholder 2"/>
          <p:cNvSpPr>
            <a:spLocks noGrp="1"/>
          </p:cNvSpPr>
          <p:nvPr>
            <p:ph idx="1"/>
          </p:nvPr>
        </p:nvSpPr>
        <p:spPr/>
        <p:txBody>
          <a:bodyPr/>
          <a:lstStyle/>
          <a:p>
            <a:r>
              <a:rPr lang="en-US" dirty="0" smtClean="0"/>
              <a:t>Using survey results, students who are frequently absent will participate in a mentorship program.  This program includes volunteers from the community.  The students and mentors will meet and build rapports.  They will discuss requirements that are needed for the student to do a certain job.  Once in high school, the mentors can assist the student in fields hours or a work study project. </a:t>
            </a:r>
            <a:endParaRPr lang="en-US" dirty="0"/>
          </a:p>
        </p:txBody>
      </p:sp>
    </p:spTree>
    <p:extLst>
      <p:ext uri="{BB962C8B-B14F-4D97-AF65-F5344CB8AC3E}">
        <p14:creationId xmlns:p14="http://schemas.microsoft.com/office/powerpoint/2010/main" val="64746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Assessment	</a:t>
            </a:r>
            <a:endParaRPr lang="en-US" dirty="0"/>
          </a:p>
        </p:txBody>
      </p:sp>
      <p:sp>
        <p:nvSpPr>
          <p:cNvPr id="3" name="Content Placeholder 2"/>
          <p:cNvSpPr>
            <a:spLocks noGrp="1"/>
          </p:cNvSpPr>
          <p:nvPr>
            <p:ph idx="1"/>
          </p:nvPr>
        </p:nvSpPr>
        <p:spPr/>
        <p:txBody>
          <a:bodyPr/>
          <a:lstStyle/>
          <a:p>
            <a:r>
              <a:rPr lang="en-US" dirty="0" smtClean="0"/>
              <a:t>Brown Middle School has a high truancy rate.  On a daily basis, at least 50 students school wide are absent.  This data came from our attendance secretary utilizing the SWISS program. </a:t>
            </a:r>
          </a:p>
          <a:p>
            <a:r>
              <a:rPr lang="en-US" dirty="0" smtClean="0"/>
              <a:t>The purpose of this project is to assess and understand the beliefs and cultures that influence the school community</a:t>
            </a:r>
          </a:p>
          <a:p>
            <a:r>
              <a:rPr lang="en-US" dirty="0" smtClean="0"/>
              <a:t>This includes the effects on student learning and how it impacts the school community </a:t>
            </a:r>
          </a:p>
          <a:p>
            <a:endParaRPr lang="en-US" dirty="0" smtClean="0"/>
          </a:p>
          <a:p>
            <a:endParaRPr lang="en-US" dirty="0"/>
          </a:p>
        </p:txBody>
      </p:sp>
    </p:spTree>
    <p:extLst>
      <p:ext uri="{BB962C8B-B14F-4D97-AF65-F5344CB8AC3E}">
        <p14:creationId xmlns:p14="http://schemas.microsoft.com/office/powerpoint/2010/main" val="36608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Tree>
    <p:extLst>
      <p:ext uri="{BB962C8B-B14F-4D97-AF65-F5344CB8AC3E}">
        <p14:creationId xmlns:p14="http://schemas.microsoft.com/office/powerpoint/2010/main" val="16356024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Team	</a:t>
            </a:r>
            <a:endParaRPr lang="en-US" dirty="0"/>
          </a:p>
        </p:txBody>
      </p:sp>
      <p:sp>
        <p:nvSpPr>
          <p:cNvPr id="3" name="Content Placeholder 2"/>
          <p:cNvSpPr>
            <a:spLocks noGrp="1"/>
          </p:cNvSpPr>
          <p:nvPr>
            <p:ph idx="1"/>
          </p:nvPr>
        </p:nvSpPr>
        <p:spPr/>
        <p:txBody>
          <a:bodyPr/>
          <a:lstStyle/>
          <a:p>
            <a:r>
              <a:rPr lang="en-US" dirty="0" smtClean="0"/>
              <a:t>My team consists of:</a:t>
            </a:r>
          </a:p>
          <a:p>
            <a:pPr lvl="1"/>
            <a:r>
              <a:rPr lang="en-US" dirty="0" smtClean="0"/>
              <a:t>Teachers</a:t>
            </a:r>
          </a:p>
          <a:p>
            <a:pPr lvl="2"/>
            <a:r>
              <a:rPr lang="en-US" dirty="0" smtClean="0"/>
              <a:t>Mrs. Lambert and Mrs. Capps </a:t>
            </a:r>
          </a:p>
          <a:p>
            <a:pPr lvl="1"/>
            <a:r>
              <a:rPr lang="en-US" dirty="0" smtClean="0"/>
              <a:t>Families</a:t>
            </a:r>
          </a:p>
          <a:p>
            <a:pPr lvl="2"/>
            <a:r>
              <a:rPr lang="en-US" dirty="0" smtClean="0"/>
              <a:t>Mrs. Dragger and Mrs. Myers</a:t>
            </a:r>
          </a:p>
          <a:p>
            <a:pPr lvl="1"/>
            <a:r>
              <a:rPr lang="en-US" dirty="0" smtClean="0"/>
              <a:t>Administrative Staff</a:t>
            </a:r>
          </a:p>
          <a:p>
            <a:pPr lvl="2"/>
            <a:r>
              <a:rPr lang="en-US" dirty="0" smtClean="0"/>
              <a:t>Mr. </a:t>
            </a:r>
            <a:r>
              <a:rPr lang="en-US" dirty="0" smtClean="0"/>
              <a:t>Lane</a:t>
            </a:r>
            <a:endParaRPr lang="en-US" dirty="0" smtClean="0"/>
          </a:p>
        </p:txBody>
      </p:sp>
    </p:spTree>
    <p:extLst>
      <p:ext uri="{BB962C8B-B14F-4D97-AF65-F5344CB8AC3E}">
        <p14:creationId xmlns:p14="http://schemas.microsoft.com/office/powerpoint/2010/main" val="245654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Plan </a:t>
            </a:r>
          </a:p>
        </p:txBody>
      </p:sp>
      <p:sp>
        <p:nvSpPr>
          <p:cNvPr id="3" name="Content Placeholder 2"/>
          <p:cNvSpPr>
            <a:spLocks noGrp="1"/>
          </p:cNvSpPr>
          <p:nvPr>
            <p:ph idx="1"/>
          </p:nvPr>
        </p:nvSpPr>
        <p:spPr/>
        <p:txBody>
          <a:bodyPr/>
          <a:lstStyle/>
          <a:p>
            <a:r>
              <a:rPr lang="en-US" dirty="0" smtClean="0"/>
              <a:t>Continuous Mentoring Program </a:t>
            </a:r>
          </a:p>
          <a:p>
            <a:pPr lvl="1"/>
            <a:r>
              <a:rPr lang="en-US" dirty="0" smtClean="0"/>
              <a:t>Steps to making connections</a:t>
            </a:r>
          </a:p>
          <a:p>
            <a:pPr lvl="1"/>
            <a:r>
              <a:rPr lang="en-US" dirty="0" smtClean="0"/>
              <a:t>Resources needed</a:t>
            </a:r>
          </a:p>
          <a:p>
            <a:pPr lvl="1"/>
            <a:r>
              <a:rPr lang="en-US" dirty="0" smtClean="0"/>
              <a:t>Team</a:t>
            </a:r>
          </a:p>
          <a:p>
            <a:pPr lvl="1"/>
            <a:r>
              <a:rPr lang="en-US" dirty="0" smtClean="0"/>
              <a:t>When will each step happen</a:t>
            </a:r>
          </a:p>
        </p:txBody>
      </p:sp>
    </p:spTree>
    <p:extLst>
      <p:ext uri="{BB962C8B-B14F-4D97-AF65-F5344CB8AC3E}">
        <p14:creationId xmlns:p14="http://schemas.microsoft.com/office/powerpoint/2010/main" val="9123139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p:txBody>
          <a:bodyPr>
            <a:normAutofit/>
          </a:bodyPr>
          <a:lstStyle/>
          <a:p>
            <a:r>
              <a:rPr lang="en-US" dirty="0" smtClean="0"/>
              <a:t>Year 1</a:t>
            </a:r>
          </a:p>
          <a:p>
            <a:pPr lvl="1"/>
            <a:r>
              <a:rPr lang="en-US" dirty="0" smtClean="0"/>
              <a:t>Teachers will begin going on home visits in pairs.  It is up to the teacher to determine which students should be visited.  However, guidelines will be in place.  These guidelines include the time span to go on the visit, who needs to be notified that the teacher is going on the home visit, the family information, etc.  </a:t>
            </a:r>
          </a:p>
          <a:p>
            <a:pPr lvl="1"/>
            <a:r>
              <a:rPr lang="en-US" dirty="0" smtClean="0"/>
              <a:t>The teacher will fill out a brief survey after the visit documenting what occurred.</a:t>
            </a:r>
          </a:p>
          <a:p>
            <a:pPr lvl="1"/>
            <a:r>
              <a:rPr lang="en-US" dirty="0" smtClean="0"/>
              <a:t>The teachers will get compensated for their time outside the school day.  Each hour accumulated, can be used during records day.  This is the day teachers have to be in their rooms and get caught up in grading/planning/organizing, etc. </a:t>
            </a:r>
          </a:p>
          <a:p>
            <a:pPr lvl="1"/>
            <a:endParaRPr lang="en-US" dirty="0"/>
          </a:p>
        </p:txBody>
      </p:sp>
    </p:spTree>
    <p:extLst>
      <p:ext uri="{BB962C8B-B14F-4D97-AF65-F5344CB8AC3E}">
        <p14:creationId xmlns:p14="http://schemas.microsoft.com/office/powerpoint/2010/main" val="8183946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a:t>
            </a:r>
            <a:r>
              <a:rPr lang="en-US" dirty="0" smtClean="0"/>
              <a:t>Plan</a:t>
            </a:r>
            <a:endParaRPr lang="en-US" dirty="0"/>
          </a:p>
        </p:txBody>
      </p:sp>
      <p:sp>
        <p:nvSpPr>
          <p:cNvPr id="3" name="Content Placeholder 2"/>
          <p:cNvSpPr>
            <a:spLocks noGrp="1"/>
          </p:cNvSpPr>
          <p:nvPr>
            <p:ph idx="1"/>
          </p:nvPr>
        </p:nvSpPr>
        <p:spPr/>
        <p:txBody>
          <a:bodyPr>
            <a:normAutofit/>
          </a:bodyPr>
          <a:lstStyle/>
          <a:p>
            <a:r>
              <a:rPr lang="en-US" dirty="0" smtClean="0"/>
              <a:t>Year 2</a:t>
            </a:r>
          </a:p>
          <a:p>
            <a:pPr lvl="1"/>
            <a:r>
              <a:rPr lang="en-US" dirty="0" smtClean="0"/>
              <a:t>In addition to the home visits, the school will offer parent night for students in danger of truancy.  This is a time for parents to hear about the wonderful things going on in the school.  </a:t>
            </a:r>
          </a:p>
          <a:p>
            <a:pPr lvl="1"/>
            <a:r>
              <a:rPr lang="en-US" dirty="0" smtClean="0"/>
              <a:t>The school can have a math night, family literacy night, technology night, movie night, etc.  Food may be provided and teachers will be compensated with hours they can use during record day.  Before participating in the scheduled activities, parents will attend a meeting where administration can explain what is going on in the school for the next few weeks.  This is also a time for parents to meet the administrators and teachers, along with being able to get clarification on information.</a:t>
            </a:r>
          </a:p>
          <a:p>
            <a:pPr lvl="1"/>
            <a:endParaRPr lang="en-US" dirty="0"/>
          </a:p>
        </p:txBody>
      </p:sp>
    </p:spTree>
    <p:extLst>
      <p:ext uri="{BB962C8B-B14F-4D97-AF65-F5344CB8AC3E}">
        <p14:creationId xmlns:p14="http://schemas.microsoft.com/office/powerpoint/2010/main" val="10475593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a:t>
            </a:r>
            <a:endParaRPr lang="en-US" dirty="0"/>
          </a:p>
        </p:txBody>
      </p:sp>
      <p:sp>
        <p:nvSpPr>
          <p:cNvPr id="3" name="Content Placeholder 2"/>
          <p:cNvSpPr>
            <a:spLocks noGrp="1"/>
          </p:cNvSpPr>
          <p:nvPr>
            <p:ph idx="1"/>
          </p:nvPr>
        </p:nvSpPr>
        <p:spPr/>
        <p:txBody>
          <a:bodyPr>
            <a:normAutofit fontScale="92500"/>
          </a:bodyPr>
          <a:lstStyle/>
          <a:p>
            <a:r>
              <a:rPr lang="en-US" dirty="0" smtClean="0"/>
              <a:t>Year 3</a:t>
            </a:r>
          </a:p>
          <a:p>
            <a:pPr lvl="1"/>
            <a:r>
              <a:rPr lang="en-US" dirty="0" smtClean="0"/>
              <a:t>Students will be paired with mentors from the community who holds a career that they are interested in.  </a:t>
            </a:r>
          </a:p>
          <a:p>
            <a:pPr lvl="2"/>
            <a:r>
              <a:rPr lang="en-US" dirty="0" smtClean="0"/>
              <a:t>By mid September, using SWISS data and data from the previous year, a list of truant students will be developed.</a:t>
            </a:r>
          </a:p>
          <a:p>
            <a:pPr lvl="2"/>
            <a:r>
              <a:rPr lang="en-US" dirty="0" smtClean="0"/>
              <a:t>By October, in order for students to shadow their mentors in January, students will complete a preliminary survey and research on a career of their choice.</a:t>
            </a:r>
          </a:p>
          <a:p>
            <a:pPr lvl="2"/>
            <a:r>
              <a:rPr lang="en-US" dirty="0" smtClean="0"/>
              <a:t>By November, businesses will be contacted throughout the community and a list of mentors will be developed. </a:t>
            </a:r>
          </a:p>
          <a:p>
            <a:pPr lvl="2"/>
            <a:r>
              <a:rPr lang="en-US" dirty="0" smtClean="0"/>
              <a:t>By December, a first meeting will take place between the student and mentor</a:t>
            </a:r>
          </a:p>
          <a:p>
            <a:pPr lvl="2"/>
            <a:r>
              <a:rPr lang="en-US" dirty="0" smtClean="0"/>
              <a:t>By January/February, job shadowing will occur monthly for the remainder of the year. </a:t>
            </a:r>
          </a:p>
          <a:p>
            <a:pPr lvl="2"/>
            <a:r>
              <a:rPr lang="en-US" dirty="0" smtClean="0"/>
              <a:t>By May, students will present on their experience in the appropriate class.</a:t>
            </a:r>
          </a:p>
          <a:p>
            <a:pPr lvl="2"/>
            <a:endParaRPr lang="en-US" dirty="0" smtClean="0"/>
          </a:p>
          <a:p>
            <a:pPr lvl="1"/>
            <a:endParaRPr lang="en-US" dirty="0"/>
          </a:p>
        </p:txBody>
      </p:sp>
    </p:spTree>
    <p:extLst>
      <p:ext uri="{BB962C8B-B14F-4D97-AF65-F5344CB8AC3E}">
        <p14:creationId xmlns:p14="http://schemas.microsoft.com/office/powerpoint/2010/main" val="13769824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Tree>
    <p:extLst>
      <p:ext uri="{BB962C8B-B14F-4D97-AF65-F5344CB8AC3E}">
        <p14:creationId xmlns:p14="http://schemas.microsoft.com/office/powerpoint/2010/main" val="854416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a:t>
            </a:r>
            <a:endParaRPr lang="en-US" dirty="0"/>
          </a:p>
        </p:txBody>
      </p:sp>
      <p:sp>
        <p:nvSpPr>
          <p:cNvPr id="3" name="Content Placeholder 2"/>
          <p:cNvSpPr>
            <a:spLocks noGrp="1"/>
          </p:cNvSpPr>
          <p:nvPr>
            <p:ph idx="1"/>
          </p:nvPr>
        </p:nvSpPr>
        <p:spPr/>
        <p:txBody>
          <a:bodyPr>
            <a:normAutofit/>
          </a:bodyPr>
          <a:lstStyle/>
          <a:p>
            <a:r>
              <a:rPr lang="en-US" dirty="0" smtClean="0"/>
              <a:t>What did you learn about your school community through this process?</a:t>
            </a:r>
          </a:p>
          <a:p>
            <a:pPr lvl="1"/>
            <a:r>
              <a:rPr lang="en-US" dirty="0" smtClean="0"/>
              <a:t>I learned that the school community values it’s teachers and would like to have more parent input.  The consensus is that once the parent piece is put into place, our school can start to change the culture.  </a:t>
            </a:r>
          </a:p>
          <a:p>
            <a:pPr lvl="1"/>
            <a:r>
              <a:rPr lang="en-US" dirty="0" smtClean="0"/>
              <a:t>Another thing I learned is to be able to change the culture and climate of our school, we need to survey our students and have them invested in the school.  By building a rapport with students we can learn what motivates them and what resources and support they need to be successful. </a:t>
            </a:r>
          </a:p>
          <a:p>
            <a:pPr lvl="2"/>
            <a:r>
              <a:rPr lang="en-US" dirty="0" err="1"/>
              <a:t>Freire</a:t>
            </a:r>
            <a:r>
              <a:rPr lang="en-US" dirty="0"/>
              <a:t> (1970)  states “Through dialogue, the teacher-of-the-students and the students-of-the-teacher cease to exist and anew term emerges; teacher-student with students-teachers.  The teacher is no longer merely the-one-who-teachers, but one who is himself taught in dialogue with the students, who in turn while being taught also teach” (p. 80).</a:t>
            </a:r>
          </a:p>
          <a:p>
            <a:pPr lvl="2"/>
            <a:endParaRPr lang="en-US" dirty="0" smtClean="0"/>
          </a:p>
        </p:txBody>
      </p:sp>
    </p:spTree>
    <p:extLst>
      <p:ext uri="{BB962C8B-B14F-4D97-AF65-F5344CB8AC3E}">
        <p14:creationId xmlns:p14="http://schemas.microsoft.com/office/powerpoint/2010/main" val="1234579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What did you learn about yourself throughout this process?</a:t>
            </a:r>
          </a:p>
          <a:p>
            <a:pPr lvl="1"/>
            <a:r>
              <a:rPr lang="en-US" dirty="0" smtClean="0"/>
              <a:t>I learned that I like to be the voice that starts the discussion over changing the culture and climate.  I would like to be the advisor to our students and be the one who helps bridge the gap between staff, students, and parents.  I want our students to be invested in changing the culture of their school.</a:t>
            </a:r>
          </a:p>
          <a:p>
            <a:pPr lvl="2"/>
            <a:r>
              <a:rPr lang="en-US" dirty="0" err="1"/>
              <a:t>Freire</a:t>
            </a:r>
            <a:r>
              <a:rPr lang="en-US" dirty="0"/>
              <a:t> (1970) states “The students-no longer docile listeners-are now critical co-investigators in dialogue with the teacher” (p. 81</a:t>
            </a:r>
            <a:r>
              <a:rPr lang="en-US" dirty="0" smtClean="0"/>
              <a:t>).</a:t>
            </a:r>
          </a:p>
          <a:p>
            <a:pPr lvl="2"/>
            <a:endParaRPr lang="en-US" dirty="0"/>
          </a:p>
        </p:txBody>
      </p:sp>
    </p:spTree>
    <p:extLst>
      <p:ext uri="{BB962C8B-B14F-4D97-AF65-F5344CB8AC3E}">
        <p14:creationId xmlns:p14="http://schemas.microsoft.com/office/powerpoint/2010/main" val="525154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To what extent did the structure of this project influence school climate?</a:t>
            </a:r>
          </a:p>
          <a:p>
            <a:pPr lvl="1"/>
            <a:r>
              <a:rPr lang="en-US" dirty="0" smtClean="0"/>
              <a:t>This project allowed me to ask critical questions among not only teachers, but parents as well.  It gave me the opportunity to be a leader by starting the dialogue needed to understand the culture and what resources/support that are needed.</a:t>
            </a:r>
          </a:p>
          <a:p>
            <a:pPr lvl="2"/>
            <a:r>
              <a:rPr lang="en-US" dirty="0"/>
              <a:t>According to Lindsey, Robins, and Terrell (2009) states, </a:t>
            </a:r>
            <a:r>
              <a:rPr lang="en-US" dirty="0" smtClean="0"/>
              <a:t>culturally proficient leaders foster policies and practices that provide the opportunity for effective interactions among students, educators, and community members (4).</a:t>
            </a:r>
          </a:p>
          <a:p>
            <a:pPr lvl="2"/>
            <a:endParaRPr lang="en-US" dirty="0" smtClean="0"/>
          </a:p>
          <a:p>
            <a:pPr lvl="2"/>
            <a:endParaRPr lang="en-US" dirty="0"/>
          </a:p>
        </p:txBody>
      </p:sp>
    </p:spTree>
    <p:extLst>
      <p:ext uri="{BB962C8B-B14F-4D97-AF65-F5344CB8AC3E}">
        <p14:creationId xmlns:p14="http://schemas.microsoft.com/office/powerpoint/2010/main" val="79524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Collected</a:t>
            </a:r>
            <a:endParaRPr lang="en-US" dirty="0"/>
          </a:p>
        </p:txBody>
      </p:sp>
    </p:spTree>
    <p:extLst>
      <p:ext uri="{BB962C8B-B14F-4D97-AF65-F5344CB8AC3E}">
        <p14:creationId xmlns:p14="http://schemas.microsoft.com/office/powerpoint/2010/main" val="846467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were the most critical issues facing the school community?  How was this determined?</a:t>
            </a:r>
          </a:p>
          <a:p>
            <a:pPr lvl="1"/>
            <a:r>
              <a:rPr lang="en-US" dirty="0" smtClean="0"/>
              <a:t>A critical issue facing the school community is the resources our students need to be successful and start to change the culture.  In order to start to change the culture, we as teachers need to be equipped with the means to support our students (professional development, strategies, practices etc.)  We as a staff know what the deficit is in our building, however, we need the resources to start to implement the changing of culture. </a:t>
            </a:r>
          </a:p>
          <a:p>
            <a:pPr lvl="1"/>
            <a:r>
              <a:rPr lang="en-US" dirty="0" smtClean="0"/>
              <a:t>This was determined by the conversations I had with my administrators, teachers, and parents while participating in this class.  A lot of critical issues were discussed with my administrator during our conversation regarding which questions I should be asking in the survey.  This gave me the chance to voice my opinions on how I think we can improve our culture in our school.</a:t>
            </a:r>
          </a:p>
          <a:p>
            <a:pPr lvl="2"/>
            <a:r>
              <a:rPr lang="en-US" dirty="0" smtClean="0"/>
              <a:t>Lindsey</a:t>
            </a:r>
            <a:r>
              <a:rPr lang="en-US" dirty="0"/>
              <a:t>, Robins, and Terrell (2009) </a:t>
            </a:r>
            <a:r>
              <a:rPr lang="en-US" dirty="0" smtClean="0"/>
              <a:t>states, as educators engage with more and more children of diverse cultures in their classrooms, they needed new approaches, strategies, and techniques for teaching them (10).</a:t>
            </a:r>
            <a:endParaRPr lang="en-US" dirty="0"/>
          </a:p>
        </p:txBody>
      </p:sp>
    </p:spTree>
    <p:extLst>
      <p:ext uri="{BB962C8B-B14F-4D97-AF65-F5344CB8AC3E}">
        <p14:creationId xmlns:p14="http://schemas.microsoft.com/office/powerpoint/2010/main" val="19635814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lnSpcReduction="10000"/>
          </a:bodyPr>
          <a:lstStyle/>
          <a:p>
            <a:r>
              <a:rPr lang="en-US" dirty="0" smtClean="0"/>
              <a:t>To what extent did you deepen your understanding of American public school culture, politics, and reform?</a:t>
            </a:r>
          </a:p>
          <a:p>
            <a:pPr lvl="1"/>
            <a:r>
              <a:rPr lang="en-US" dirty="0" smtClean="0"/>
              <a:t>I deepened my understanding of the American public school culture by truly realizing the neoliberal agenda and how political education really is.  It brought to light how twisted politics are and in order for anything to change, unfortunately, you have to be in power and at the top of the chain.  Most of the people who are at the top have hidden agendas and have no idea about education and what is best for our students and community.  </a:t>
            </a:r>
          </a:p>
          <a:p>
            <a:pPr lvl="1"/>
            <a:r>
              <a:rPr lang="en-US" dirty="0" smtClean="0"/>
              <a:t>In order to reform schools in America, you need to be the change agent.  Although you may never see the battle won, by making the student’s and your voice heard is starting the reform.  It takes one person to get others thinking differently.  Even though it is hard to go against the norm, when it comes to your school community, sometimes that is what you have to do.</a:t>
            </a:r>
            <a:endParaRPr lang="en-US" dirty="0"/>
          </a:p>
        </p:txBody>
      </p:sp>
    </p:spTree>
    <p:extLst>
      <p:ext uri="{BB962C8B-B14F-4D97-AF65-F5344CB8AC3E}">
        <p14:creationId xmlns:p14="http://schemas.microsoft.com/office/powerpoint/2010/main" val="11669986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Opinions</a:t>
            </a:r>
            <a:endParaRPr lang="en-US" dirty="0"/>
          </a:p>
        </p:txBody>
      </p:sp>
    </p:spTree>
    <p:extLst>
      <p:ext uri="{BB962C8B-B14F-4D97-AF65-F5344CB8AC3E}">
        <p14:creationId xmlns:p14="http://schemas.microsoft.com/office/powerpoint/2010/main" val="13277712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Opinions</a:t>
            </a:r>
            <a:endParaRPr lang="en-US" dirty="0"/>
          </a:p>
        </p:txBody>
      </p:sp>
      <p:sp>
        <p:nvSpPr>
          <p:cNvPr id="3" name="Content Placeholder 2"/>
          <p:cNvSpPr>
            <a:spLocks noGrp="1"/>
          </p:cNvSpPr>
          <p:nvPr>
            <p:ph idx="1"/>
          </p:nvPr>
        </p:nvSpPr>
        <p:spPr/>
        <p:txBody>
          <a:bodyPr/>
          <a:lstStyle/>
          <a:p>
            <a:r>
              <a:rPr lang="en-US" dirty="0" smtClean="0"/>
              <a:t>The team was impressed with the challenge/solutions and action plan</a:t>
            </a:r>
          </a:p>
          <a:p>
            <a:r>
              <a:rPr lang="en-US" dirty="0" smtClean="0"/>
              <a:t>The administration would like to look at this further and possibly implement suggested policies/procedures</a:t>
            </a:r>
          </a:p>
          <a:p>
            <a:r>
              <a:rPr lang="en-US" dirty="0" smtClean="0"/>
              <a:t>The team wishes to meet further on additional ideas to address the attendance issues. </a:t>
            </a:r>
          </a:p>
          <a:p>
            <a:endParaRPr lang="en-US" dirty="0" smtClean="0"/>
          </a:p>
          <a:p>
            <a:endParaRPr lang="en-US" dirty="0" smtClean="0"/>
          </a:p>
          <a:p>
            <a:endParaRPr lang="en-US" dirty="0"/>
          </a:p>
        </p:txBody>
      </p:sp>
    </p:spTree>
    <p:extLst>
      <p:ext uri="{BB962C8B-B14F-4D97-AF65-F5344CB8AC3E}">
        <p14:creationId xmlns:p14="http://schemas.microsoft.com/office/powerpoint/2010/main" val="1518293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55000" lnSpcReduction="20000"/>
          </a:bodyPr>
          <a:lstStyle/>
          <a:p>
            <a:pPr marL="285750" lvl="1"/>
            <a:r>
              <a:rPr lang="en-US" sz="2400" dirty="0" smtClean="0"/>
              <a:t>Calabrese </a:t>
            </a:r>
            <a:r>
              <a:rPr lang="en-US" sz="2400" dirty="0"/>
              <a:t>Barton, A., Drake, C., Gustavo Perez, J., St. Louis, K., and George, M.” </a:t>
            </a:r>
            <a:r>
              <a:rPr lang="en-US" sz="2400" i="1" dirty="0"/>
              <a:t>Ecologies of Parental Engagement in Urban </a:t>
            </a:r>
            <a:r>
              <a:rPr lang="en-US" sz="2400" i="1" dirty="0" smtClean="0"/>
              <a:t>Education</a:t>
            </a:r>
            <a:r>
              <a:rPr lang="en-US" sz="2400" i="1" dirty="0"/>
              <a:t>”, Educational </a:t>
            </a:r>
            <a:r>
              <a:rPr lang="en-US" sz="2400" i="1" dirty="0" smtClean="0"/>
              <a:t>	Researcher </a:t>
            </a:r>
            <a:r>
              <a:rPr lang="en-US" sz="2400" dirty="0"/>
              <a:t>33, no. 4 (2004): 4, accessed November 22, 2015, </a:t>
            </a:r>
            <a:r>
              <a:rPr lang="en-US" sz="2400" dirty="0" smtClean="0"/>
              <a:t>	</a:t>
            </a:r>
            <a:r>
              <a:rPr lang="en-US" sz="2400" dirty="0" smtClean="0">
                <a:hlinkClick r:id="rId2"/>
              </a:rPr>
              <a:t>http</a:t>
            </a:r>
            <a:r>
              <a:rPr lang="en-US" sz="2400" dirty="0">
                <a:hlinkClick r:id="rId2"/>
              </a:rPr>
              <a:t>://</a:t>
            </a:r>
            <a:r>
              <a:rPr lang="en-US" sz="2400" dirty="0" smtClean="0">
                <a:hlinkClick r:id="rId2"/>
              </a:rPr>
              <a:t>journals.ohiolink.edu/ejc/pdf.cgi/Barton_Angela_Calabrese.pdf?issn=0013189x&amp;issue=v33i0004&amp;article=3_eop	eiue</a:t>
            </a:r>
            <a:endParaRPr lang="en-US" sz="2400" dirty="0" smtClean="0"/>
          </a:p>
          <a:p>
            <a:pPr marL="285750" lvl="1"/>
            <a:r>
              <a:rPr lang="en-US" sz="2400" dirty="0"/>
              <a:t>English, F. (2013). </a:t>
            </a:r>
            <a:r>
              <a:rPr lang="en-US" sz="2400" i="1" dirty="0"/>
              <a:t>Educational Leadership in the Age of Greed.</a:t>
            </a:r>
            <a:r>
              <a:rPr lang="en-US" sz="2400" dirty="0"/>
              <a:t> Ypsilanti, MI:NCPEA</a:t>
            </a:r>
            <a:r>
              <a:rPr lang="en-US" sz="2400" dirty="0" smtClean="0"/>
              <a:t>.</a:t>
            </a:r>
          </a:p>
          <a:p>
            <a:pPr marL="285750" lvl="1"/>
            <a:r>
              <a:rPr lang="en-US" sz="2400" dirty="0"/>
              <a:t>Farmer, B. (2015, August 26). Knock Knock, Teacher’s Here: The Power of Home Visits Podcast.  Podcast retrieved from 	</a:t>
            </a:r>
            <a:r>
              <a:rPr lang="en-US" sz="2400" u="sng" dirty="0">
                <a:hlinkClick r:id="rId3"/>
              </a:rPr>
              <a:t>http://www.npr.org/sections/ed/2015/08/26/434358793/knock-knock-teachers-here-the-power-of-home 	visits?utm_source=facebook.com&amp;utm_medium=social&amp;utm_campaign=npr&amp;utm_term=nprnews&amp;utm_content=20150826</a:t>
            </a:r>
            <a:endParaRPr lang="en-US" sz="2400" u="sng" dirty="0"/>
          </a:p>
          <a:p>
            <a:pPr marL="285750" lvl="1"/>
            <a:r>
              <a:rPr lang="en-US" sz="2800" dirty="0" err="1"/>
              <a:t>Freire</a:t>
            </a:r>
            <a:r>
              <a:rPr lang="en-US" sz="2800" dirty="0"/>
              <a:t>, Paulo (1970). </a:t>
            </a:r>
            <a:r>
              <a:rPr lang="en-US" sz="2800" i="1" dirty="0"/>
              <a:t>Pedagogy of the oppressed</a:t>
            </a:r>
            <a:r>
              <a:rPr lang="en-US" sz="2800" dirty="0"/>
              <a:t>. New York, NY: Bloomsbury</a:t>
            </a:r>
            <a:r>
              <a:rPr lang="en-US" sz="2800" dirty="0" smtClean="0"/>
              <a:t>.</a:t>
            </a:r>
            <a:endParaRPr lang="en-US" sz="2400" dirty="0" smtClean="0"/>
          </a:p>
          <a:p>
            <a:pPr marL="285750" lvl="1"/>
            <a:r>
              <a:rPr lang="en-US" sz="2400" dirty="0" smtClean="0"/>
              <a:t>Grogan, M. (2013). </a:t>
            </a:r>
            <a:r>
              <a:rPr lang="en-US" sz="2400" i="1" dirty="0" smtClean="0"/>
              <a:t>The </a:t>
            </a:r>
            <a:r>
              <a:rPr lang="en-US" sz="2400" i="1" dirty="0" err="1" smtClean="0"/>
              <a:t>Jossey</a:t>
            </a:r>
            <a:r>
              <a:rPr lang="en-US" sz="2400" i="1" dirty="0" smtClean="0"/>
              <a:t>-Bass Reader on Educational Leadership</a:t>
            </a:r>
            <a:r>
              <a:rPr lang="en-US" sz="2400" dirty="0" smtClean="0"/>
              <a:t>. San Francisco, CA: </a:t>
            </a:r>
            <a:r>
              <a:rPr lang="en-US" sz="2400" dirty="0" err="1" smtClean="0"/>
              <a:t>Jossey</a:t>
            </a:r>
            <a:r>
              <a:rPr lang="en-US" sz="2400" dirty="0" smtClean="0"/>
              <a:t>-Bass.</a:t>
            </a:r>
          </a:p>
          <a:p>
            <a:pPr marL="285750" lvl="1"/>
            <a:r>
              <a:rPr lang="en-US" sz="2400" dirty="0"/>
              <a:t>Lindsey, R., Robins, K., &amp; Terrell, R. (2009). </a:t>
            </a:r>
            <a:r>
              <a:rPr lang="en-US" sz="2400" i="1" dirty="0"/>
              <a:t>Cultural proficiency: A manual for school leaders </a:t>
            </a:r>
            <a:r>
              <a:rPr lang="en-US" sz="2400" dirty="0"/>
              <a:t>(3</a:t>
            </a:r>
            <a:r>
              <a:rPr lang="en-US" sz="2400" baseline="30000" dirty="0"/>
              <a:t>rd</a:t>
            </a:r>
            <a:r>
              <a:rPr lang="en-US" sz="2400" dirty="0"/>
              <a:t> ed.). Thousand Oaks, </a:t>
            </a:r>
            <a:r>
              <a:rPr lang="en-US" sz="2400" dirty="0" err="1"/>
              <a:t>CA:Corwin</a:t>
            </a:r>
            <a:r>
              <a:rPr lang="en-US" sz="2400" dirty="0" smtClean="0"/>
              <a:t>.</a:t>
            </a:r>
            <a:endParaRPr lang="en-US" sz="2400" dirty="0"/>
          </a:p>
          <a:p>
            <a:pPr marL="285750" lvl="1"/>
            <a:r>
              <a:rPr lang="en-US" sz="2400" dirty="0" smtClean="0"/>
              <a:t>Marshall, C. &amp; </a:t>
            </a:r>
            <a:r>
              <a:rPr lang="en-US" sz="2400" dirty="0" err="1" smtClean="0"/>
              <a:t>Gerstl</a:t>
            </a:r>
            <a:r>
              <a:rPr lang="en-US" sz="2400" dirty="0" smtClean="0"/>
              <a:t>-Pepin C. (2005). </a:t>
            </a:r>
            <a:r>
              <a:rPr lang="en-US" sz="2400" i="1" dirty="0" smtClean="0"/>
              <a:t>Re-framing Educational Politics for Social Justice</a:t>
            </a:r>
            <a:r>
              <a:rPr lang="en-US" sz="2400" dirty="0" smtClean="0"/>
              <a:t>. Boston, MA: Pearson Education.</a:t>
            </a:r>
          </a:p>
          <a:p>
            <a:pPr marL="285750" lvl="1"/>
            <a:r>
              <a:rPr lang="en-US" sz="2400" dirty="0"/>
              <a:t>Marshall, C., &amp; </a:t>
            </a:r>
            <a:r>
              <a:rPr lang="en-US" sz="2400" dirty="0" err="1"/>
              <a:t>Oliva</a:t>
            </a:r>
            <a:r>
              <a:rPr lang="en-US" sz="2400" dirty="0"/>
              <a:t>, M. (2010).  </a:t>
            </a:r>
            <a:r>
              <a:rPr lang="en-US" sz="2400" i="1" dirty="0"/>
              <a:t>Leadership for social justice.  </a:t>
            </a:r>
            <a:r>
              <a:rPr lang="en-US" sz="2400" dirty="0"/>
              <a:t>Boston, MA: Pearson Education</a:t>
            </a:r>
            <a:r>
              <a:rPr lang="en-US" sz="2400" dirty="0" smtClean="0"/>
              <a:t>.</a:t>
            </a:r>
          </a:p>
          <a:p>
            <a:pPr marL="285750" lvl="1"/>
            <a:r>
              <a:rPr lang="en-US" sz="2400" dirty="0" smtClean="0"/>
              <a:t>McDonald, J. (2014). </a:t>
            </a:r>
            <a:r>
              <a:rPr lang="en-US" sz="2400" i="1" dirty="0" smtClean="0"/>
              <a:t>American School Reform.</a:t>
            </a:r>
            <a:r>
              <a:rPr lang="en-US" sz="2400" dirty="0" smtClean="0"/>
              <a:t> Chicago, IL: The University of Chicago Press.</a:t>
            </a:r>
          </a:p>
          <a:p>
            <a:pPr marL="285750" lvl="1"/>
            <a:r>
              <a:rPr lang="en-US" sz="2400" dirty="0" err="1"/>
              <a:t>Middaugh</a:t>
            </a:r>
            <a:r>
              <a:rPr lang="en-US" sz="2400" dirty="0"/>
              <a:t>, E. &amp; </a:t>
            </a:r>
            <a:r>
              <a:rPr lang="en-US" sz="2400" dirty="0" err="1"/>
              <a:t>Kirshner</a:t>
            </a:r>
            <a:r>
              <a:rPr lang="en-US" sz="2400" dirty="0"/>
              <a:t>, B., (2015). </a:t>
            </a:r>
            <a:r>
              <a:rPr lang="en-US" sz="2400" i="1" dirty="0"/>
              <a:t>#</a:t>
            </a:r>
            <a:r>
              <a:rPr lang="en-US" sz="2400" i="1" dirty="0" err="1"/>
              <a:t>youthaction</a:t>
            </a:r>
            <a:r>
              <a:rPr lang="en-US" sz="2400" i="1" dirty="0"/>
              <a:t> Becoming Political in the Digital Age. </a:t>
            </a:r>
            <a:r>
              <a:rPr lang="en-US" sz="2400" dirty="0"/>
              <a:t>Charlotte, NC: Information Age Publishing</a:t>
            </a:r>
            <a:r>
              <a:rPr lang="en-US" sz="2400" dirty="0" smtClean="0"/>
              <a:t>.</a:t>
            </a:r>
            <a:endParaRPr lang="en-US" sz="2400" dirty="0"/>
          </a:p>
        </p:txBody>
      </p:sp>
    </p:spTree>
    <p:extLst>
      <p:ext uri="{BB962C8B-B14F-4D97-AF65-F5344CB8AC3E}">
        <p14:creationId xmlns:p14="http://schemas.microsoft.com/office/powerpoint/2010/main" val="544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School Community Members Assessed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Teachers</a:t>
            </a:r>
          </a:p>
          <a:p>
            <a:pPr lvl="1"/>
            <a:r>
              <a:rPr lang="en-US" dirty="0"/>
              <a:t>Mrs. Lambert and Mrs. Capps </a:t>
            </a:r>
          </a:p>
          <a:p>
            <a:r>
              <a:rPr lang="en-US" dirty="0" smtClean="0"/>
              <a:t>Parents</a:t>
            </a:r>
            <a:endParaRPr lang="en-US" dirty="0"/>
          </a:p>
          <a:p>
            <a:pPr lvl="1"/>
            <a:r>
              <a:rPr lang="en-US" dirty="0"/>
              <a:t>Mrs. </a:t>
            </a:r>
            <a:r>
              <a:rPr lang="en-US" dirty="0" smtClean="0"/>
              <a:t>Dragger and </a:t>
            </a:r>
            <a:r>
              <a:rPr lang="en-US" dirty="0"/>
              <a:t>Mrs. </a:t>
            </a:r>
            <a:r>
              <a:rPr lang="en-US" dirty="0" smtClean="0"/>
              <a:t>Myers</a:t>
            </a:r>
            <a:endParaRPr lang="en-US" dirty="0"/>
          </a:p>
          <a:p>
            <a:r>
              <a:rPr lang="en-US" dirty="0" smtClean="0"/>
              <a:t>Administrative Staff</a:t>
            </a:r>
          </a:p>
          <a:p>
            <a:pPr lvl="1"/>
            <a:r>
              <a:rPr lang="en-US" dirty="0" smtClean="0"/>
              <a:t>Mr. Lane</a:t>
            </a:r>
            <a:endParaRPr lang="en-US" dirty="0" smtClean="0"/>
          </a:p>
          <a:p>
            <a:r>
              <a:rPr lang="en-US" dirty="0" smtClean="0"/>
              <a:t>The reason these specific people were chosen is because they are involved in the school community in some form.  </a:t>
            </a:r>
          </a:p>
          <a:p>
            <a:pPr lvl="1"/>
            <a:r>
              <a:rPr lang="en-US" dirty="0" smtClean="0"/>
              <a:t>As teachers, Mrs. Lambert and Mrs. Capps have interactions on a daily basis with the students and are able to build one on one rapports.  Mrs. Lambert also serves on our school Building Leadership Team.</a:t>
            </a:r>
          </a:p>
          <a:p>
            <a:pPr lvl="1"/>
            <a:r>
              <a:rPr lang="en-US" dirty="0" smtClean="0"/>
              <a:t>As parents, these ladies work within the school with our students along with live in the community.  </a:t>
            </a:r>
          </a:p>
          <a:p>
            <a:pPr lvl="1"/>
            <a:r>
              <a:rPr lang="en-US" dirty="0" smtClean="0"/>
              <a:t>The administration works closely with the students, staff, parents, and community members.</a:t>
            </a:r>
          </a:p>
          <a:p>
            <a:pPr lvl="1"/>
            <a:endParaRPr lang="en-US" dirty="0" smtClean="0"/>
          </a:p>
          <a:p>
            <a:endParaRPr lang="en-US" sz="2000" dirty="0"/>
          </a:p>
        </p:txBody>
      </p:sp>
    </p:spTree>
    <p:extLst>
      <p:ext uri="{BB962C8B-B14F-4D97-AF65-F5344CB8AC3E}">
        <p14:creationId xmlns:p14="http://schemas.microsoft.com/office/powerpoint/2010/main" val="109227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I assessed each </a:t>
            </a:r>
            <a:r>
              <a:rPr lang="en-US" smtClean="0"/>
              <a:t>group’s understanding</a:t>
            </a:r>
            <a:endParaRPr lang="en-US"/>
          </a:p>
        </p:txBody>
      </p:sp>
      <p:sp>
        <p:nvSpPr>
          <p:cNvPr id="3" name="Content Placeholder 2"/>
          <p:cNvSpPr>
            <a:spLocks noGrp="1"/>
          </p:cNvSpPr>
          <p:nvPr>
            <p:ph idx="1"/>
          </p:nvPr>
        </p:nvSpPr>
        <p:spPr/>
        <p:txBody>
          <a:bodyPr>
            <a:normAutofit/>
          </a:bodyPr>
          <a:lstStyle/>
          <a:p>
            <a:r>
              <a:rPr lang="en-US" dirty="0" smtClean="0"/>
              <a:t>With the help of my supervisor, I chose questions that were options in our syllabus. </a:t>
            </a:r>
          </a:p>
          <a:p>
            <a:r>
              <a:rPr lang="en-US" dirty="0" smtClean="0"/>
              <a:t>The best way for me to collect and analyze the results of the questions was to send out a google form.  This allowed the participants to answer the questions on their own time.  I emailed all participants the form.  The google form collected the results and organized them in a format that is easily analyzed.</a:t>
            </a:r>
          </a:p>
          <a:p>
            <a:r>
              <a:rPr lang="en-US" dirty="0" smtClean="0"/>
              <a:t>Each question was rated on a Likert scale (1-5, 1 being the least and 5 the best).  In addition, I also asked their opinions on the reason they chose their answer on the Likert scale.</a:t>
            </a:r>
          </a:p>
          <a:p>
            <a:r>
              <a:rPr lang="en-US" dirty="0" smtClean="0"/>
              <a:t>I then reported the findings to my supervisor.</a:t>
            </a:r>
            <a:endParaRPr lang="en-US" dirty="0"/>
          </a:p>
        </p:txBody>
      </p:sp>
    </p:spTree>
    <p:extLst>
      <p:ext uri="{BB962C8B-B14F-4D97-AF65-F5344CB8AC3E}">
        <p14:creationId xmlns:p14="http://schemas.microsoft.com/office/powerpoint/2010/main" val="27758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that were asked in the survey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I feel problems are identified within the school community?</a:t>
            </a:r>
          </a:p>
          <a:p>
            <a:pPr lvl="1"/>
            <a:r>
              <a:rPr lang="en-US" dirty="0" smtClean="0"/>
              <a:t>Rated 1-5</a:t>
            </a:r>
          </a:p>
          <a:p>
            <a:r>
              <a:rPr lang="en-US" dirty="0" smtClean="0"/>
              <a:t>2. How do you feel problems are identified within the school community?</a:t>
            </a:r>
            <a:endParaRPr lang="en-US" dirty="0"/>
          </a:p>
          <a:p>
            <a:r>
              <a:rPr lang="en-US" dirty="0" smtClean="0"/>
              <a:t>3. How confident do you feel about your understanding of </a:t>
            </a:r>
            <a:r>
              <a:rPr lang="en-US" dirty="0" err="1" smtClean="0"/>
              <a:t>micropolitics</a:t>
            </a:r>
            <a:r>
              <a:rPr lang="en-US" dirty="0" smtClean="0"/>
              <a:t>?</a:t>
            </a:r>
          </a:p>
          <a:p>
            <a:pPr lvl="1"/>
            <a:r>
              <a:rPr lang="en-US" dirty="0" smtClean="0"/>
              <a:t>Rated 1-5</a:t>
            </a:r>
          </a:p>
          <a:p>
            <a:r>
              <a:rPr lang="en-US" dirty="0" smtClean="0"/>
              <a:t>4. What is your definition of </a:t>
            </a:r>
            <a:r>
              <a:rPr lang="en-US" dirty="0" err="1" smtClean="0"/>
              <a:t>micropolitics</a:t>
            </a:r>
            <a:r>
              <a:rPr lang="en-US" dirty="0" smtClean="0"/>
              <a:t>?</a:t>
            </a:r>
          </a:p>
          <a:p>
            <a:r>
              <a:rPr lang="en-US" dirty="0" smtClean="0"/>
              <a:t>5. To what extent do you feel policies are re-</a:t>
            </a:r>
            <a:r>
              <a:rPr lang="en-US" dirty="0" err="1" smtClean="0"/>
              <a:t>visioned</a:t>
            </a:r>
            <a:r>
              <a:rPr lang="en-US" dirty="0" smtClean="0"/>
              <a:t> and re-framed within the school community?</a:t>
            </a:r>
          </a:p>
          <a:p>
            <a:pPr lvl="1"/>
            <a:r>
              <a:rPr lang="en-US" dirty="0" smtClean="0"/>
              <a:t>Rated 1-5</a:t>
            </a:r>
          </a:p>
          <a:p>
            <a:r>
              <a:rPr lang="en-US" dirty="0" smtClean="0"/>
              <a:t>6. What are some examples of policies being re-</a:t>
            </a:r>
            <a:r>
              <a:rPr lang="en-US" dirty="0" err="1" smtClean="0"/>
              <a:t>visioned</a:t>
            </a:r>
            <a:r>
              <a:rPr lang="en-US" dirty="0" smtClean="0"/>
              <a:t> and re-framed within the school community that you have witnessed?</a:t>
            </a:r>
          </a:p>
        </p:txBody>
      </p:sp>
    </p:spTree>
    <p:extLst>
      <p:ext uri="{BB962C8B-B14F-4D97-AF65-F5344CB8AC3E}">
        <p14:creationId xmlns:p14="http://schemas.microsoft.com/office/powerpoint/2010/main" val="682246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 that were asked in the survey</a:t>
            </a:r>
          </a:p>
        </p:txBody>
      </p:sp>
      <p:sp>
        <p:nvSpPr>
          <p:cNvPr id="3" name="Content Placeholder 2"/>
          <p:cNvSpPr>
            <a:spLocks noGrp="1"/>
          </p:cNvSpPr>
          <p:nvPr>
            <p:ph idx="1"/>
          </p:nvPr>
        </p:nvSpPr>
        <p:spPr/>
        <p:txBody>
          <a:bodyPr>
            <a:normAutofit fontScale="92500" lnSpcReduction="20000"/>
          </a:bodyPr>
          <a:lstStyle/>
          <a:p>
            <a:r>
              <a:rPr lang="en-US" dirty="0"/>
              <a:t>7. How comfortable do you fee families about understanding what their children are learning in school?</a:t>
            </a:r>
          </a:p>
          <a:p>
            <a:pPr lvl="1"/>
            <a:r>
              <a:rPr lang="en-US" dirty="0"/>
              <a:t>Rated 1-5</a:t>
            </a:r>
          </a:p>
          <a:p>
            <a:r>
              <a:rPr lang="en-US" dirty="0"/>
              <a:t>8. What could the school community do to make families become more comfortable in what their children are learning in school?</a:t>
            </a:r>
          </a:p>
          <a:p>
            <a:r>
              <a:rPr lang="en-US" dirty="0"/>
              <a:t>9. Who are key players in making school policy?</a:t>
            </a:r>
          </a:p>
          <a:p>
            <a:r>
              <a:rPr lang="en-US" dirty="0"/>
              <a:t>10. Do you feel students feel supported as they conduct their work?</a:t>
            </a:r>
          </a:p>
          <a:p>
            <a:pPr lvl="1"/>
            <a:r>
              <a:rPr lang="en-US" dirty="0"/>
              <a:t>Rated </a:t>
            </a:r>
            <a:r>
              <a:rPr lang="en-US" dirty="0" smtClean="0"/>
              <a:t>1-5</a:t>
            </a:r>
          </a:p>
          <a:p>
            <a:r>
              <a:rPr lang="en-US" dirty="0" smtClean="0"/>
              <a:t>11. Do you feel supported as a staff member/parent?</a:t>
            </a:r>
          </a:p>
          <a:p>
            <a:pPr lvl="1"/>
            <a:r>
              <a:rPr lang="en-US" dirty="0" smtClean="0"/>
              <a:t>Rated 1-5</a:t>
            </a:r>
          </a:p>
          <a:p>
            <a:r>
              <a:rPr lang="en-US" dirty="0" smtClean="0"/>
              <a:t>12. what can the school do to make you feel more supported?</a:t>
            </a:r>
            <a:endParaRPr lang="en-US" dirty="0"/>
          </a:p>
          <a:p>
            <a:endParaRPr lang="en-US" dirty="0"/>
          </a:p>
        </p:txBody>
      </p:sp>
    </p:spTree>
    <p:extLst>
      <p:ext uri="{BB962C8B-B14F-4D97-AF65-F5344CB8AC3E}">
        <p14:creationId xmlns:p14="http://schemas.microsoft.com/office/powerpoint/2010/main" val="93564035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23547</TotalTime>
  <Words>5455</Words>
  <Application>Microsoft Macintosh PowerPoint</Application>
  <PresentationFormat>Widescreen</PresentationFormat>
  <Paragraphs>309</Paragraphs>
  <Slides>54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Calibri</vt:lpstr>
      <vt:lpstr>Gill Sans MT</vt:lpstr>
      <vt:lpstr>Impact</vt:lpstr>
      <vt:lpstr>Arial</vt:lpstr>
      <vt:lpstr>Badge</vt:lpstr>
      <vt:lpstr>Attendance Inquiry Project  Brown Middle School</vt:lpstr>
      <vt:lpstr>Demographics</vt:lpstr>
      <vt:lpstr>Needs Assessment</vt:lpstr>
      <vt:lpstr>Needs Assessment </vt:lpstr>
      <vt:lpstr>Data Collected</vt:lpstr>
      <vt:lpstr>School Community Members Assessed</vt:lpstr>
      <vt:lpstr>How I assessed each group’s understanding</vt:lpstr>
      <vt:lpstr>Questions that were asked in the survey</vt:lpstr>
      <vt:lpstr>Questions that were asked in the survey</vt:lpstr>
      <vt:lpstr>Questions that were asked in the survey</vt:lpstr>
      <vt:lpstr>Findings from the survey</vt:lpstr>
      <vt:lpstr>Findings from the survey</vt:lpstr>
      <vt:lpstr>Findings from the survey</vt:lpstr>
      <vt:lpstr>Findings from the survey</vt:lpstr>
      <vt:lpstr>What I learned about each group </vt:lpstr>
      <vt:lpstr>Strengths of our school</vt:lpstr>
      <vt:lpstr>Strengths of our school</vt:lpstr>
      <vt:lpstr>Challenges facing our school </vt:lpstr>
      <vt:lpstr>Challenges facing our school challenge</vt:lpstr>
      <vt:lpstr>Challenge Statement and Significance</vt:lpstr>
      <vt:lpstr>Understanding Culture </vt:lpstr>
      <vt:lpstr>Discussing School Climate with my supervisor</vt:lpstr>
      <vt:lpstr>Discussing School Climate with my supervisor</vt:lpstr>
      <vt:lpstr>Questions asked of school community members </vt:lpstr>
      <vt:lpstr>Questions asked of school community members </vt:lpstr>
      <vt:lpstr>Questions asked of school community members </vt:lpstr>
      <vt:lpstr>I have learned…</vt:lpstr>
      <vt:lpstr>I have learned…</vt:lpstr>
      <vt:lpstr>Reflection on discussing questions with my supervisor</vt:lpstr>
      <vt:lpstr>What did I learn from this discussion about my school community?</vt:lpstr>
      <vt:lpstr>To what extent do questions deepen understanding regarding social justice equity work in schools?  </vt:lpstr>
      <vt:lpstr>What I learned about my supervisor’s understanding</vt:lpstr>
      <vt:lpstr>Research Question</vt:lpstr>
      <vt:lpstr>Research Questions</vt:lpstr>
      <vt:lpstr>What are you learning about the significance of school culture and climate?</vt:lpstr>
      <vt:lpstr>To what extent do these understandings and practices influence the extent of promoting social justice and equity work in schools?</vt:lpstr>
      <vt:lpstr>Research Based Solution Challenge  </vt:lpstr>
      <vt:lpstr>Research Based Solution Challenge </vt:lpstr>
      <vt:lpstr>Research Based Solution Challenge </vt:lpstr>
      <vt:lpstr>Action Plan</vt:lpstr>
      <vt:lpstr>Implementation Team </vt:lpstr>
      <vt:lpstr>Action Plan </vt:lpstr>
      <vt:lpstr>Action Plan</vt:lpstr>
      <vt:lpstr>Action Plan</vt:lpstr>
      <vt:lpstr>Action Plan </vt:lpstr>
      <vt:lpstr>Reflection</vt:lpstr>
      <vt:lpstr>Reflection  </vt:lpstr>
      <vt:lpstr>Reflection</vt:lpstr>
      <vt:lpstr>Reflection</vt:lpstr>
      <vt:lpstr>Reflection</vt:lpstr>
      <vt:lpstr>Reflection</vt:lpstr>
      <vt:lpstr>Team Opinions</vt:lpstr>
      <vt:lpstr>Team Opinions</vt:lpstr>
      <vt:lpstr>Resources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Climate of Brown Middle School</dc:title>
  <dc:creator>Stambaugh, Kristin</dc:creator>
  <cp:lastModifiedBy>Microsoft Office User</cp:lastModifiedBy>
  <cp:revision>131</cp:revision>
  <dcterms:created xsi:type="dcterms:W3CDTF">2016-03-22T12:54:00Z</dcterms:created>
  <dcterms:modified xsi:type="dcterms:W3CDTF">2017-04-29T18:29:05Z</dcterms:modified>
</cp:coreProperties>
</file>